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792" r:id="rId2"/>
    <p:sldMasterId id="2147483772" r:id="rId3"/>
    <p:sldMasterId id="2147483793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5" r:id="rId6"/>
    <p:sldId id="266" r:id="rId7"/>
    <p:sldId id="267" r:id="rId8"/>
    <p:sldId id="259" r:id="rId9"/>
    <p:sldId id="257" r:id="rId10"/>
    <p:sldId id="261" r:id="rId11"/>
    <p:sldId id="260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3" r:id="rId29"/>
    <p:sldId id="264" r:id="rId30"/>
    <p:sldId id="258" r:id="rId31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5852C3B-9182-FB48-B3A9-79A53E9DF4FC}">
          <p14:sldIdLst>
            <p14:sldId id="256"/>
            <p14:sldId id="265"/>
            <p14:sldId id="266"/>
            <p14:sldId id="267"/>
            <p14:sldId id="259"/>
            <p14:sldId id="257"/>
            <p14:sldId id="261"/>
            <p14:sldId id="260"/>
            <p14:sldId id="268"/>
            <p14:sldId id="269"/>
            <p14:sldId id="270"/>
            <p14:sldId id="271"/>
            <p14:sldId id="272"/>
            <p14:sldId id="26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63"/>
            <p14:sldId id="26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2" pos="5522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6D81"/>
    <a:srgbClr val="E4ECEC"/>
    <a:srgbClr val="00A0AF"/>
    <a:srgbClr val="325A53"/>
    <a:srgbClr val="54958B"/>
    <a:srgbClr val="004354"/>
    <a:srgbClr val="005C72"/>
    <a:srgbClr val="007A98"/>
    <a:srgbClr val="0099BF"/>
    <a:srgbClr val="0E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4" autoAdjust="0"/>
    <p:restoredTop sz="94686" autoAdjust="0"/>
  </p:normalViewPr>
  <p:slideViewPr>
    <p:cSldViewPr snapToGrid="0" snapToObjects="1" showGuides="1">
      <p:cViewPr varScale="1">
        <p:scale>
          <a:sx n="183" d="100"/>
          <a:sy n="183" d="100"/>
        </p:scale>
        <p:origin x="1512" y="192"/>
      </p:cViewPr>
      <p:guideLst>
        <p:guide pos="552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57865B-581A-2041-9FAB-16FB9832E3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475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FA453-B733-2448-925F-649EDF3878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8848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FA453-B733-2448-925F-649EDF3878D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0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6300" cy="5143500"/>
          </a:xfrm>
          <a:prstGeom prst="rect">
            <a:avLst/>
          </a:prstGeom>
        </p:spPr>
      </p:pic>
      <p:sp>
        <p:nvSpPr>
          <p:cNvPr id="10" name="Titre 7"/>
          <p:cNvSpPr>
            <a:spLocks noGrp="1"/>
          </p:cNvSpPr>
          <p:nvPr>
            <p:ph type="title" hasCustomPrompt="1"/>
          </p:nvPr>
        </p:nvSpPr>
        <p:spPr>
          <a:xfrm>
            <a:off x="1070995" y="2730500"/>
            <a:ext cx="4922127" cy="10568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2000" b="1" i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4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"/>
          <a:stretch/>
        </p:blipFill>
        <p:spPr bwMode="auto">
          <a:xfrm>
            <a:off x="7051590" y="4445027"/>
            <a:ext cx="1810433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6510" y="752049"/>
            <a:ext cx="5209594" cy="164448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1070995" y="4819012"/>
            <a:ext cx="1135339" cy="273844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0525" y="4823027"/>
            <a:ext cx="635986" cy="273844"/>
          </a:xfrm>
        </p:spPr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6" y="1080000"/>
            <a:ext cx="4068563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614420" y="1079897"/>
            <a:ext cx="4140000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8" y="1657350"/>
            <a:ext cx="4068562" cy="277460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607900" y="1657351"/>
            <a:ext cx="4140000" cy="2774514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614418" y="1058018"/>
            <a:ext cx="4140000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287338" y="1058018"/>
            <a:ext cx="4075590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287337" y="1079897"/>
            <a:ext cx="8467726" cy="33602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4325" y="1080000"/>
            <a:ext cx="7170096" cy="3645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584325" y="544276"/>
            <a:ext cx="5299028" cy="329510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512" y="128858"/>
            <a:ext cx="5298842" cy="406519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144" y="4823027"/>
            <a:ext cx="1271971" cy="273844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38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4325" y="1080637"/>
            <a:ext cx="3420050" cy="3645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5300115" y="1079897"/>
            <a:ext cx="3454948" cy="3645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84324" y="123825"/>
            <a:ext cx="5292726" cy="7556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42DE467-FF9F-2F4C-BE17-CB931B335D58}" type="slidenum">
              <a:rPr lang="en-US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0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4325" y="1657350"/>
            <a:ext cx="3420048" cy="306765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5335015" y="1657350"/>
            <a:ext cx="3420048" cy="306754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5335015" y="1058018"/>
            <a:ext cx="3420048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591353" y="1058018"/>
            <a:ext cx="3420048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84325" y="123825"/>
            <a:ext cx="5292725" cy="75565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9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584323" y="1079897"/>
            <a:ext cx="7170739" cy="36334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5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3359" cy="2419350"/>
          </a:xfrm>
          <a:prstGeom prst="rect">
            <a:avLst/>
          </a:prstGeom>
        </p:spPr>
      </p:pic>
      <p:pic>
        <p:nvPicPr>
          <p:cNvPr id="6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"/>
            <a:ext cx="33337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873919"/>
            <a:ext cx="390525" cy="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8" y="1080000"/>
            <a:ext cx="8170433" cy="3645000"/>
          </a:xfrm>
        </p:spPr>
        <p:txBody>
          <a:bodyPr>
            <a:normAutofit/>
          </a:bodyPr>
          <a:lstStyle>
            <a:lvl1pPr>
              <a:defRPr sz="1200">
                <a:latin typeface="Arial"/>
                <a:cs typeface="Arial"/>
              </a:defRPr>
            </a:lvl1pPr>
            <a:lvl2pPr>
              <a:defRPr sz="1125">
                <a:latin typeface="Arial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544276"/>
            <a:ext cx="6299365" cy="329510"/>
          </a:xfrm>
        </p:spPr>
        <p:txBody>
          <a:bodyPr anchor="b">
            <a:noAutofit/>
          </a:bodyPr>
          <a:lstStyle>
            <a:lvl1pPr marL="0" indent="0" algn="l" defTabSz="342900" rtl="0" eaLnBrk="1" latinLnBrk="0" hangingPunct="1">
              <a:spcBef>
                <a:spcPct val="0"/>
              </a:spcBef>
              <a:buNone/>
              <a:defRPr lang="fr-CH" sz="1425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342900" rtl="0" eaLnBrk="1" latinLnBrk="0" hangingPunct="1">
              <a:spcBef>
                <a:spcPct val="0"/>
              </a:spcBef>
              <a:buNone/>
              <a:defRPr lang="fr-FR" sz="21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201" y="128858"/>
            <a:ext cx="6299199" cy="406519"/>
          </a:xfrm>
        </p:spPr>
        <p:txBody>
          <a:bodyPr/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4869657"/>
            <a:ext cx="863600" cy="27384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9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LE_SmallWirefr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3359" cy="2419350"/>
          </a:xfrm>
          <a:prstGeom prst="rect">
            <a:avLst/>
          </a:prstGeom>
        </p:spPr>
      </p:pic>
      <p:pic>
        <p:nvPicPr>
          <p:cNvPr id="6" name="Image 8" descr="trait_noir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"/>
            <a:ext cx="33337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873919"/>
            <a:ext cx="390525" cy="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988" y="1080000"/>
            <a:ext cx="8170433" cy="3645000"/>
          </a:xfrm>
        </p:spPr>
        <p:txBody>
          <a:bodyPr>
            <a:normAutofit/>
          </a:bodyPr>
          <a:lstStyle>
            <a:lvl1pPr>
              <a:defRPr sz="1200">
                <a:latin typeface="Arial"/>
                <a:cs typeface="Arial"/>
              </a:defRPr>
            </a:lvl1pPr>
            <a:lvl2pPr>
              <a:defRPr sz="1125">
                <a:latin typeface="Arial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3988" y="544276"/>
            <a:ext cx="6299365" cy="329510"/>
          </a:xfrm>
        </p:spPr>
        <p:txBody>
          <a:bodyPr anchor="b">
            <a:noAutofit/>
          </a:bodyPr>
          <a:lstStyle>
            <a:lvl1pPr marL="0" indent="0" algn="l" defTabSz="342900" rtl="0" eaLnBrk="1" latinLnBrk="0" hangingPunct="1">
              <a:spcBef>
                <a:spcPct val="0"/>
              </a:spcBef>
              <a:buNone/>
              <a:defRPr lang="fr-CH" sz="1425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342900" rtl="0" eaLnBrk="1" latinLnBrk="0" hangingPunct="1">
              <a:spcBef>
                <a:spcPct val="0"/>
              </a:spcBef>
              <a:buNone/>
              <a:defRPr lang="fr-CH" sz="21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342900" rtl="0" eaLnBrk="1" latinLnBrk="0" hangingPunct="1">
              <a:spcBef>
                <a:spcPct val="0"/>
              </a:spcBef>
              <a:buNone/>
              <a:defRPr lang="fr-FR" sz="21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201" y="128858"/>
            <a:ext cx="6299199" cy="406519"/>
          </a:xfrm>
        </p:spPr>
        <p:txBody>
          <a:bodyPr/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91463" y="4869657"/>
            <a:ext cx="863600" cy="27384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BentonSans Book" charset="0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7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"/>
            <a:ext cx="9144000" cy="5143499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50789" y="1186103"/>
            <a:ext cx="8104274" cy="979976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2800" b="1" i="0" baseline="0">
                <a:solidFill>
                  <a:schemeClr val="tx2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fr-CH" dirty="0"/>
              <a:t>Click to edit Master title style</a:t>
            </a:r>
            <a:endParaRPr lang="fr-FR" dirty="0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537" y="360418"/>
            <a:ext cx="2226638" cy="46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50789" y="2825653"/>
            <a:ext cx="288000" cy="0"/>
          </a:xfrm>
          <a:prstGeom prst="line">
            <a:avLst/>
          </a:prstGeom>
          <a:ln w="381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34226" y="1186102"/>
            <a:ext cx="0" cy="432000"/>
          </a:xfrm>
          <a:prstGeom prst="line">
            <a:avLst/>
          </a:prstGeom>
          <a:ln w="127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205406" y="4819012"/>
            <a:ext cx="1239581" cy="273844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1012660" y="4818219"/>
            <a:ext cx="1038103" cy="274637"/>
          </a:xfrm>
        </p:spPr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0790" y="2606413"/>
            <a:ext cx="7744273" cy="181702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8" y="1080000"/>
            <a:ext cx="8467083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4C1D31-8393-DE43-ADE8-0043805816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93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5143501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84325" y="1076325"/>
            <a:ext cx="7181850" cy="34219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144" y="4823027"/>
            <a:ext cx="1271971" cy="273844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62" y="364685"/>
            <a:ext cx="1632868" cy="3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84324" y="4819012"/>
            <a:ext cx="1135339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50632" y="4819012"/>
            <a:ext cx="402641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2"/>
                </a:solidFill>
                <a:latin typeface="+mn-lt"/>
                <a:ea typeface="+mn-ea"/>
                <a:cs typeface="BentonSans 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325" y="123825"/>
            <a:ext cx="5299028" cy="755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94" r:id="rId6"/>
    <p:sldLayoutId id="2147483795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5143501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84325" y="1076325"/>
            <a:ext cx="7181850" cy="34219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144" y="4823027"/>
            <a:ext cx="1271971" cy="273844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84324" y="4819012"/>
            <a:ext cx="1135339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50632" y="4819012"/>
            <a:ext cx="402641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2"/>
                </a:solidFill>
                <a:latin typeface="+mn-lt"/>
                <a:ea typeface="+mn-ea"/>
                <a:cs typeface="BentonSans 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325" y="123825"/>
            <a:ext cx="7181850" cy="755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4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929"/>
            <a:ext cx="9144001" cy="723900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87338" y="1076326"/>
            <a:ext cx="8594726" cy="33473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6473" y="116206"/>
            <a:ext cx="0" cy="841845"/>
          </a:xfrm>
          <a:prstGeom prst="line">
            <a:avLst/>
          </a:prstGeom>
          <a:ln w="127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62" y="364685"/>
            <a:ext cx="1632868" cy="3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80083" y="4819012"/>
            <a:ext cx="1239581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87338" y="116206"/>
            <a:ext cx="6589712" cy="84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49" y="4819012"/>
            <a:ext cx="30861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87337" y="4818219"/>
            <a:ext cx="1038103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Bebas Neue" charset="0"/>
          <a:cs typeface="Bebas Neue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929"/>
            <a:ext cx="9144001" cy="723900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87338" y="1076326"/>
            <a:ext cx="8594726" cy="33473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6473" y="116206"/>
            <a:ext cx="0" cy="841845"/>
          </a:xfrm>
          <a:prstGeom prst="line">
            <a:avLst/>
          </a:prstGeom>
          <a:ln w="127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80083" y="4819012"/>
            <a:ext cx="1239581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87338" y="116206"/>
            <a:ext cx="8594726" cy="84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49" y="4819012"/>
            <a:ext cx="30861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87337" y="4818219"/>
            <a:ext cx="1038103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Bebas Neue" charset="0"/>
          <a:cs typeface="Bebas Neue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edric.pruski@list.lu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isa-project.l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10.122.15.1:8080/interface/pages/login.j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0995" y="2730499"/>
            <a:ext cx="4922127" cy="2060705"/>
          </a:xfrm>
        </p:spPr>
        <p:txBody>
          <a:bodyPr>
            <a:normAutofit fontScale="90000"/>
          </a:bodyPr>
          <a:lstStyle/>
          <a:p>
            <a:r>
              <a:rPr lang="en-US" b="0" dirty="0" err="1"/>
              <a:t>Cédric</a:t>
            </a:r>
            <a:r>
              <a:rPr lang="en-US" b="0" dirty="0"/>
              <a:t> </a:t>
            </a:r>
            <a:r>
              <a:rPr lang="en-US" b="0" dirty="0" err="1"/>
              <a:t>Pruski</a:t>
            </a:r>
            <a:r>
              <a:rPr lang="en-US" b="0" dirty="0"/>
              <a:t>, Marcos Da </a:t>
            </a:r>
            <a:r>
              <a:rPr lang="en-US" b="0" dirty="0" err="1"/>
              <a:t>Silveira</a:t>
            </a:r>
            <a:r>
              <a:rPr lang="en-US" b="0" dirty="0"/>
              <a:t> </a:t>
            </a:r>
            <a:r>
              <a:rPr lang="en-US" b="0" i="1" dirty="0"/>
              <a:t>et al.</a:t>
            </a:r>
            <a:br>
              <a:rPr lang="en-US" b="0" i="1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r>
              <a:rPr lang="en-US" b="0" dirty="0"/>
              <a:t>Data </a:t>
            </a:r>
            <a:r>
              <a:rPr lang="en-US" b="0" dirty="0" err="1"/>
              <a:t>Visualisation</a:t>
            </a:r>
            <a:r>
              <a:rPr lang="en-US" b="0" dirty="0"/>
              <a:t> Workshop</a:t>
            </a:r>
            <a:br>
              <a:rPr lang="en-US" b="0" dirty="0"/>
            </a:br>
            <a:r>
              <a:rPr lang="en-US" b="0" dirty="0"/>
              <a:t>Luxembourg, April 24</a:t>
            </a:r>
            <a:r>
              <a:rPr lang="en-US" b="0" baseline="30000" dirty="0"/>
              <a:t>th</a:t>
            </a:r>
            <a:r>
              <a:rPr lang="en-US" b="0" dirty="0"/>
              <a:t> 2018</a:t>
            </a: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DyKOSMap</a:t>
            </a:r>
            <a:r>
              <a:rPr lang="en-US" dirty="0"/>
              <a:t> : a tool to manage ontology alignment dynamics</a:t>
            </a:r>
          </a:p>
        </p:txBody>
      </p:sp>
    </p:spTree>
    <p:extLst>
      <p:ext uri="{BB962C8B-B14F-4D97-AF65-F5344CB8AC3E}">
        <p14:creationId xmlns:p14="http://schemas.microsoft.com/office/powerpoint/2010/main" val="9346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751968-621F-4A45-B860-FAE05D43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578756"/>
            <a:ext cx="7170738" cy="264638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F596D-6AE6-7B40-A92B-684DCCD10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992AD1-116F-3841-A9D8-23A5564E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new </a:t>
            </a:r>
            <a:r>
              <a:rPr lang="en-GB" dirty="0" err="1"/>
              <a:t>kos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57358-7EDE-C34E-B29A-FB7CB14FE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32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F3EFCD-87B0-134C-AE8A-6EA68EDFC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14750"/>
            <a:ext cx="7170738" cy="2574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17F4A-86E6-E849-B54A-4271CBDEE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B945C8-0B1C-F645-9E47-CD523C13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new </a:t>
            </a:r>
            <a:r>
              <a:rPr lang="en-GB" dirty="0" err="1"/>
              <a:t>kos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B5C28-D584-E04E-B086-666C9C6D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82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3784A0-8E26-B44F-B4E0-96370C8A2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37299"/>
            <a:ext cx="7170738" cy="25293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F0BA-0D86-0A4E-B390-9ABC7C65F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3C7300-CA67-C94F-A403-F4DC9423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new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5E05-1896-D145-8D48-F3502222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61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0EE128-8446-3C41-BB07-2FF137360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33656"/>
            <a:ext cx="7170738" cy="253658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AA95E-2D5E-AD46-B7D2-950B7BC35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A6A05-53B1-2446-A015-7027967E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new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E4C53-D42D-1945-BDE3-865A18BFE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37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Tool functionalities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dykosmap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934583"/>
            <a:ext cx="7252379" cy="4064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7497" y="1008993"/>
            <a:ext cx="5305096" cy="9144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7497" y="1923392"/>
            <a:ext cx="5305096" cy="94593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7497" y="2869324"/>
            <a:ext cx="5305096" cy="79616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47497" y="3726282"/>
            <a:ext cx="5305096" cy="81418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356F4-082F-C041-8085-6DE0F833C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69245"/>
            <a:ext cx="7170738" cy="246541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0ECA-52AB-994C-A8AF-B3B376B85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Visualize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B8C48-C518-C047-92ED-8F1F4868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KOS diff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E8D51-D41F-6149-9447-D90867D8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70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82053A-293B-1342-8A4D-650E08E69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08203"/>
            <a:ext cx="7170738" cy="29874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54BF-89A7-F04E-B228-6A7B0151C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Visualize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3CF130-1C51-384A-80D4-AEC897D7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Kos diff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77982-1C5B-CD4B-8B95-32886497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60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D57AC4-ADF4-124C-877F-B4E0DC58B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722528"/>
            <a:ext cx="7170738" cy="235884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D410-D0C8-EA4D-9A91-E12131811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Visualize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B4CFA8-DD69-914A-83A2-832E8321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KOS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31631-8053-9644-ACA4-00E0A4470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24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D32410-5912-2240-B62F-23B260005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60427"/>
            <a:ext cx="7170738" cy="248304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3571C-A7F0-9F4A-87F1-0F51609B5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Visualize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E4E254-4810-D342-8D9A-8B1A9872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KOS concept context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686E6-C2CC-CF4E-B5A9-3E8F09386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09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5AA95A-DA7C-1F46-8314-417BDBBC1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60427"/>
            <a:ext cx="7170738" cy="248304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872F-B3D3-5143-9920-B42160BE5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7C3E1C-7BA4-1941-AED8-97910429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visualize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8C72D-2AC8-4448-A974-8E8BB4D79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2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318A3-DEC8-C242-97B3-92CF4B76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Conceptual models aiming at representing domain knowledge</a:t>
            </a:r>
          </a:p>
          <a:p>
            <a:r>
              <a:rPr lang="en-GB" dirty="0"/>
              <a:t>Usually represented as directed graphs where nodes are concepts and arcs are relationships between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6E8BE-CC70-4349-9E87-9A724ED7A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are ontologies and ontology mappings?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CD9C75-8B7D-754D-A22C-344120FC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7B0C8-0044-7A46-AF6F-B190C8512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C48C9-172C-2745-B8FF-20792681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06" y="1864733"/>
            <a:ext cx="4758416" cy="32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9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A817E-2F2E-9140-BC49-AAAED7B56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68012"/>
            <a:ext cx="7170738" cy="24678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4E762-EF0F-6E4D-B0C8-F70484C74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435FB-4D17-C845-84C0-9F364B9F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Visualize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DF07C-B086-474D-938B-1CB8294BB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37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BCCC58-3304-0A45-8DC5-A7340BE0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080930"/>
            <a:ext cx="7170738" cy="364203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9D678-A2B3-A341-A934-2F4DB5BD8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E5F44-AFCD-4D41-8480-39B8DD5C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Visualize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8D4A-C67D-C247-B741-9C6465084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1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C47EB3-9A22-0C41-A845-D549EDE17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689835"/>
            <a:ext cx="7170738" cy="242423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0BE0C-8065-4B4A-A20D-7377A9DAD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CC22E-E647-BC48-984A-443E1867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3DCD3-133A-2040-AA66-ED46DE2C1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3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F5C9E-551D-894C-82DC-E229BE709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717498"/>
            <a:ext cx="7170738" cy="236890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618FD-5123-A44D-B950-9C1C1F0CC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9D581B-A1E9-474B-8BB7-51779B6B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Validating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53DC6-C040-6D49-8370-FAA3B632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53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EB4277-9903-384B-9D24-195DB4DEA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708086"/>
            <a:ext cx="7170738" cy="238772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E981-38C1-C049-9580-87C40F2EB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50FF8-A166-A640-B035-79F35366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Validating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93AB6-E615-BB41-BB98-E885BB06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603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DyKOSMap</a:t>
            </a:r>
            <a:r>
              <a:rPr lang="en-US" dirty="0"/>
              <a:t> is a Web application for adapting ontology mappings impacted by the evolution of underlying ontologies</a:t>
            </a:r>
          </a:p>
          <a:p>
            <a:pPr lvl="1"/>
            <a:r>
              <a:rPr lang="en-US" dirty="0"/>
              <a:t>Storage of ontologies and mappings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Validation of mapping after adaptation</a:t>
            </a:r>
          </a:p>
          <a:p>
            <a:pPr lvl="1"/>
            <a:endParaRPr lang="en-US" dirty="0"/>
          </a:p>
          <a:p>
            <a:r>
              <a:rPr lang="en-US" u="sng" dirty="0"/>
              <a:t>Perspectives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Improve the visualization module</a:t>
            </a:r>
          </a:p>
          <a:p>
            <a:pPr lvl="2"/>
            <a:r>
              <a:rPr lang="en-US" dirty="0"/>
              <a:t>Large ontologies</a:t>
            </a:r>
          </a:p>
          <a:p>
            <a:pPr lvl="2"/>
            <a:r>
              <a:rPr lang="en-US" dirty="0"/>
              <a:t>Dynamic ontologies and mappings</a:t>
            </a:r>
          </a:p>
          <a:p>
            <a:pPr lvl="1"/>
            <a:r>
              <a:rPr lang="en-US" dirty="0"/>
              <a:t>Offer the corresponding RESTful web services</a:t>
            </a:r>
          </a:p>
          <a:p>
            <a:pPr lvl="1"/>
            <a:r>
              <a:rPr lang="en-US" dirty="0"/>
              <a:t>Include a module to deal with evolution of semantic annotations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fr-FR" dirty="0"/>
              <a:t> and perspectives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54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075868" y="35874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1977D-3FE9-1C45-B035-57B450830086}"/>
              </a:ext>
            </a:extLst>
          </p:cNvPr>
          <p:cNvSpPr txBox="1"/>
          <p:nvPr/>
        </p:nvSpPr>
        <p:spPr>
          <a:xfrm rot="10800000" flipV="1">
            <a:off x="1486772" y="1037375"/>
            <a:ext cx="7657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C. Dos Reis, C. </a:t>
            </a:r>
            <a:r>
              <a:rPr lang="en-US" sz="1200" dirty="0" err="1"/>
              <a:t>Pruski</a:t>
            </a:r>
            <a:r>
              <a:rPr lang="en-US" sz="1200" dirty="0"/>
              <a:t>, M. Da </a:t>
            </a:r>
            <a:r>
              <a:rPr lang="en-US" sz="1200" dirty="0" err="1"/>
              <a:t>Silveira</a:t>
            </a:r>
            <a:r>
              <a:rPr lang="en-US" sz="1200" dirty="0"/>
              <a:t>, C. Reynaud-</a:t>
            </a:r>
            <a:r>
              <a:rPr lang="en-US" sz="1200" dirty="0" err="1"/>
              <a:t>Delaître</a:t>
            </a:r>
            <a:r>
              <a:rPr lang="en-US" sz="1200" dirty="0"/>
              <a:t>, </a:t>
            </a:r>
            <a:r>
              <a:rPr lang="en-US" sz="1200" dirty="0" err="1"/>
              <a:t>DyKOSMap</a:t>
            </a:r>
            <a:r>
              <a:rPr lang="en-US" sz="1200" dirty="0"/>
              <a:t>: A framework for mapping adaptation between biomedical knowledge organization systems, Journal of Biomedical Informatics, 55, 153-173, (doi:10.1016/j.jbi.2015.04.001), 2015</a:t>
            </a:r>
          </a:p>
          <a:p>
            <a:endParaRPr lang="en-US" sz="1200" dirty="0"/>
          </a:p>
          <a:p>
            <a:r>
              <a:rPr lang="en-US" sz="1200" dirty="0"/>
              <a:t>M. Da </a:t>
            </a:r>
            <a:r>
              <a:rPr lang="en-US" sz="1200" dirty="0" err="1"/>
              <a:t>Silveira</a:t>
            </a:r>
            <a:r>
              <a:rPr lang="en-US" sz="1200" dirty="0"/>
              <a:t>, J. C. Dos Reis, C. </a:t>
            </a:r>
            <a:r>
              <a:rPr lang="en-US" sz="1200" dirty="0" err="1"/>
              <a:t>Pruski</a:t>
            </a:r>
            <a:r>
              <a:rPr lang="en-US" sz="1200" dirty="0"/>
              <a:t>, Management of Dynamic Biomedical Terminologies: Current Status and Future Challenges, IMIA Yearbook of Medical Informatics, 10(1), 125-133, 2015</a:t>
            </a:r>
          </a:p>
          <a:p>
            <a:endParaRPr lang="en-US" sz="1200" dirty="0"/>
          </a:p>
          <a:p>
            <a:r>
              <a:rPr lang="en-US" sz="1200" dirty="0"/>
              <a:t>D. </a:t>
            </a:r>
            <a:r>
              <a:rPr lang="en-US" sz="1200" dirty="0" err="1"/>
              <a:t>Dinh</a:t>
            </a:r>
            <a:r>
              <a:rPr lang="en-US" sz="1200" dirty="0"/>
              <a:t>, J. C. Dos Reis, C. </a:t>
            </a:r>
            <a:r>
              <a:rPr lang="en-US" sz="1200" dirty="0" err="1"/>
              <a:t>Pruski</a:t>
            </a:r>
            <a:r>
              <a:rPr lang="en-US" sz="1200" dirty="0"/>
              <a:t>, M. Da </a:t>
            </a:r>
            <a:r>
              <a:rPr lang="en-US" sz="1200" dirty="0" err="1"/>
              <a:t>Silveira</a:t>
            </a:r>
            <a:r>
              <a:rPr lang="en-US" sz="1200" dirty="0"/>
              <a:t>, C. Reynaud-</a:t>
            </a:r>
            <a:r>
              <a:rPr lang="en-US" sz="1200" dirty="0" err="1"/>
              <a:t>Delaître</a:t>
            </a:r>
            <a:r>
              <a:rPr lang="en-US" sz="1200" dirty="0"/>
              <a:t>, Identifying relevant concept attributes to support mapping maintenance under ontology evolution, Web Semantics: Science, Services and Agents on the World Wide Web, 29(0), 53-66, Life Science and e-Science, (DOI: 10.1016/j.websem.2014.05.002), 2014</a:t>
            </a:r>
          </a:p>
          <a:p>
            <a:endParaRPr lang="en-US" sz="1200" dirty="0"/>
          </a:p>
          <a:p>
            <a:r>
              <a:rPr lang="en-US" sz="1200" dirty="0"/>
              <a:t>J. C. Dos Reis, C. </a:t>
            </a:r>
            <a:r>
              <a:rPr lang="en-US" sz="1200" dirty="0" err="1"/>
              <a:t>Pruski</a:t>
            </a:r>
            <a:r>
              <a:rPr lang="en-US" sz="1200" dirty="0"/>
              <a:t>, M. Da </a:t>
            </a:r>
            <a:r>
              <a:rPr lang="en-US" sz="1200" dirty="0" err="1"/>
              <a:t>Silveira</a:t>
            </a:r>
            <a:r>
              <a:rPr lang="en-US" sz="1200" dirty="0"/>
              <a:t>, C. Reynaud-</a:t>
            </a:r>
            <a:r>
              <a:rPr lang="en-US" sz="1200" dirty="0" err="1"/>
              <a:t>Delaître</a:t>
            </a:r>
            <a:r>
              <a:rPr lang="en-US" sz="1200" dirty="0"/>
              <a:t>, Understanding semantic mapping evolution by observing changes in biomedical ontologies, Journal of Biomedical Informatics, 47, 71-82, 2014.</a:t>
            </a:r>
          </a:p>
          <a:p>
            <a:endParaRPr lang="en-US" sz="1200" dirty="0"/>
          </a:p>
          <a:p>
            <a:r>
              <a:rPr lang="en-US" sz="1200" dirty="0"/>
              <a:t>M. </a:t>
            </a:r>
            <a:r>
              <a:rPr lang="en-US" sz="1200" dirty="0" err="1"/>
              <a:t>Hartung</a:t>
            </a:r>
            <a:r>
              <a:rPr lang="en-US" sz="1200" dirty="0"/>
              <a:t>, A. Gross, E. Rahm, </a:t>
            </a:r>
            <a:r>
              <a:rPr lang="en-US" sz="1200" dirty="0" err="1"/>
              <a:t>COnto</a:t>
            </a:r>
            <a:r>
              <a:rPr lang="en-US" sz="1200" dirty="0"/>
              <a:t>-Diff : Generation of Complex Evolution Mappings for Life Science Ontologies, Journal of Biomedical Informatics 46(1): 15-32, 2013</a:t>
            </a:r>
          </a:p>
          <a:p>
            <a:endParaRPr lang="en-US" sz="1200" dirty="0"/>
          </a:p>
          <a:p>
            <a:r>
              <a:rPr lang="en-US" sz="1200" dirty="0"/>
              <a:t>J.C. Dos Reis, D. </a:t>
            </a:r>
            <a:r>
              <a:rPr lang="en-US" sz="1200" dirty="0" err="1"/>
              <a:t>Dinh</a:t>
            </a:r>
            <a:r>
              <a:rPr lang="en-US" sz="1200" dirty="0"/>
              <a:t>, C. </a:t>
            </a:r>
            <a:r>
              <a:rPr lang="en-US" sz="1200" dirty="0" err="1"/>
              <a:t>Pruski</a:t>
            </a:r>
            <a:r>
              <a:rPr lang="en-US" sz="1200" dirty="0"/>
              <a:t>, M. Da </a:t>
            </a:r>
            <a:r>
              <a:rPr lang="en-US" sz="1200" dirty="0" err="1"/>
              <a:t>Silveira</a:t>
            </a:r>
            <a:r>
              <a:rPr lang="en-US" sz="1200" dirty="0"/>
              <a:t>, C. Reynaud-</a:t>
            </a:r>
            <a:r>
              <a:rPr lang="en-US" sz="1200" dirty="0" err="1"/>
              <a:t>Delaître</a:t>
            </a:r>
            <a:r>
              <a:rPr lang="en-US" sz="1200" dirty="0"/>
              <a:t>, Mapping Adaptation Actions for the Automatic Reconciliation of Dynamic Ontologies, ACM International Conference on Information and Knowledge Management (CIKM 2013), San Francisco, CA (USA), 2013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2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54" y="1139602"/>
            <a:ext cx="3688799" cy="2077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310" y="3587496"/>
            <a:ext cx="2113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Cedric.pruski@list.lu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4"/>
              </a:rPr>
              <a:t>www.elisa-project.lu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CF182-4470-9445-B26B-C1AD3AD4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Domain are often really big (</a:t>
            </a:r>
            <a:r>
              <a:rPr lang="en-GB" i="1" dirty="0"/>
              <a:t>e.g.</a:t>
            </a:r>
            <a:r>
              <a:rPr lang="en-GB" dirty="0"/>
              <a:t> medicine, agronomy, geography …)</a:t>
            </a:r>
          </a:p>
          <a:p>
            <a:r>
              <a:rPr lang="en-GB" dirty="0"/>
              <a:t>Impossible to have one ontology to represent the entire domain</a:t>
            </a:r>
          </a:p>
          <a:p>
            <a:pPr lvl="1"/>
            <a:r>
              <a:rPr lang="en-GB" dirty="0"/>
              <a:t>Subdomains are considered and represented using ontologies</a:t>
            </a:r>
          </a:p>
          <a:p>
            <a:pPr lvl="1"/>
            <a:r>
              <a:rPr lang="en-GB" dirty="0"/>
              <a:t>Links between these sub-ontologies are created and called mappings</a:t>
            </a:r>
          </a:p>
          <a:p>
            <a:pPr lvl="1"/>
            <a:endParaRPr lang="en-GB" dirty="0"/>
          </a:p>
          <a:p>
            <a:r>
              <a:rPr lang="en-GB" dirty="0"/>
              <a:t>Ex: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21E18-74D5-0841-B30D-5CB6DC050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are ontologies and ontology mappings?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A8304-61C6-3A43-ACA9-3B4AB2EB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C5CEA-89E5-7B46-A0CB-ED2B9D9FC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16BA2-B267-4245-B1D1-A274DC18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7" y="2327253"/>
            <a:ext cx="5053631" cy="24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584A4-C150-424F-B59D-F4F9781F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By virtue of knowledge evolution, ontologies have to evolve accordingly</a:t>
            </a:r>
          </a:p>
          <a:p>
            <a:endParaRPr lang="en-GB" dirty="0"/>
          </a:p>
          <a:p>
            <a:r>
              <a:rPr lang="en-GB" dirty="0"/>
              <a:t>Changes at ontology level may impact existing mappings</a:t>
            </a:r>
          </a:p>
          <a:p>
            <a:endParaRPr lang="en-GB" dirty="0"/>
          </a:p>
          <a:p>
            <a:r>
              <a:rPr lang="en-GB" dirty="0"/>
              <a:t>Need for concepts and tools to automatically adapt mappings according to KOS changes without </a:t>
            </a:r>
            <a:r>
              <a:rPr lang="en-GB" dirty="0" err="1"/>
              <a:t>recomputing</a:t>
            </a:r>
            <a:r>
              <a:rPr lang="en-GB" dirty="0"/>
              <a:t> the whole set of mappings in order to save validation time done by experts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B321C-49B5-E44A-9671-E113E4FE1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Ontologies are dynamic objects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9A431E-B128-9E41-9726-31CA149E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331E-8868-2944-9C13-02864E360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6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problematic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9" y="2824266"/>
            <a:ext cx="34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82" y="2814741"/>
            <a:ext cx="32265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465554" y="2856413"/>
            <a:ext cx="860822" cy="81200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owchart: Magnetic Disk 70"/>
          <p:cNvSpPr>
            <a:spLocks noChangeArrowheads="1"/>
          </p:cNvSpPr>
          <p:nvPr/>
        </p:nvSpPr>
        <p:spPr bwMode="auto">
          <a:xfrm>
            <a:off x="4559613" y="2884988"/>
            <a:ext cx="672703" cy="696516"/>
          </a:xfrm>
          <a:prstGeom prst="flowChartMagneticDisk">
            <a:avLst/>
          </a:prstGeom>
          <a:noFill/>
          <a:ln w="9525">
            <a:solidFill>
              <a:srgbClr val="0080A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88" y="2965951"/>
            <a:ext cx="556022" cy="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cument"/>
          <p:cNvSpPr>
            <a:spLocks noEditPoints="1" noChangeArrowheads="1"/>
          </p:cNvSpPr>
          <p:nvPr/>
        </p:nvSpPr>
        <p:spPr bwMode="auto">
          <a:xfrm>
            <a:off x="1930177" y="3137400"/>
            <a:ext cx="438150" cy="48220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900">
                <a:cs typeface="Arial" charset="0"/>
              </a:rPr>
              <a:t>data</a:t>
            </a:r>
            <a:endParaRPr lang="fr-FR" sz="900">
              <a:cs typeface="Arial" charset="0"/>
            </a:endParaRPr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3135625" y="3002860"/>
            <a:ext cx="728663" cy="441722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0D4F2"/>
              </a:gs>
              <a:gs pos="35001">
                <a:srgbClr val="BEE0F4"/>
              </a:gs>
              <a:gs pos="100000">
                <a:srgbClr val="E5F3FC"/>
              </a:gs>
            </a:gsLst>
            <a:lin ang="16200000" scaled="1"/>
          </a:gradFill>
          <a:ln w="9525">
            <a:solidFill>
              <a:srgbClr val="0080A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35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7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63" y="2990954"/>
            <a:ext cx="51077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11" y="3002558"/>
            <a:ext cx="511565" cy="50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125975" y="2114654"/>
            <a:ext cx="536972" cy="511969"/>
            <a:chOff x="1009490" y="1790700"/>
            <a:chExt cx="1224123" cy="1528306"/>
          </a:xfrm>
        </p:grpSpPr>
        <p:sp>
          <p:nvSpPr>
            <p:cNvPr id="16" name="Oval 15"/>
            <p:cNvSpPr/>
            <p:nvPr/>
          </p:nvSpPr>
          <p:spPr>
            <a:xfrm>
              <a:off x="1009490" y="2561768"/>
              <a:ext cx="304800" cy="2667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Oval 16"/>
            <p:cNvSpPr/>
            <p:nvPr/>
          </p:nvSpPr>
          <p:spPr>
            <a:xfrm>
              <a:off x="1419225" y="1790700"/>
              <a:ext cx="409575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Oval 17"/>
            <p:cNvSpPr/>
            <p:nvPr/>
          </p:nvSpPr>
          <p:spPr>
            <a:xfrm>
              <a:off x="1141063" y="2987523"/>
              <a:ext cx="304800" cy="2667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Oval 18"/>
            <p:cNvSpPr/>
            <p:nvPr/>
          </p:nvSpPr>
          <p:spPr>
            <a:xfrm>
              <a:off x="1731776" y="3052306"/>
              <a:ext cx="304800" cy="2667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Oval 19"/>
            <p:cNvSpPr/>
            <p:nvPr/>
          </p:nvSpPr>
          <p:spPr>
            <a:xfrm>
              <a:off x="1471613" y="2496507"/>
              <a:ext cx="304800" cy="2667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Oval 20"/>
            <p:cNvSpPr/>
            <p:nvPr/>
          </p:nvSpPr>
          <p:spPr>
            <a:xfrm>
              <a:off x="1928813" y="2391253"/>
              <a:ext cx="304800" cy="2667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1270057" y="2170998"/>
              <a:ext cx="355565" cy="4300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25622" y="2170998"/>
              <a:ext cx="350138" cy="2594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25622" y="2170998"/>
              <a:ext cx="0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294485" y="2725453"/>
              <a:ext cx="222568" cy="263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31479" y="2725453"/>
              <a:ext cx="154711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1992625" y="1958682"/>
            <a:ext cx="860822" cy="812006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TextBox 27"/>
          <p:cNvSpPr txBox="1"/>
          <p:nvPr/>
        </p:nvSpPr>
        <p:spPr>
          <a:xfrm>
            <a:off x="2280756" y="1708650"/>
            <a:ext cx="41870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i="1" dirty="0">
                <a:latin typeface="+mn-lt"/>
                <a:ea typeface="MS PGothic" pitchFamily="34" charset="-128"/>
                <a:cs typeface="+mn-cs"/>
              </a:rPr>
              <a:t>O</a:t>
            </a:r>
            <a:r>
              <a:rPr lang="en-US" sz="1500" b="1" i="1" baseline="-25000" dirty="0">
                <a:latin typeface="+mn-lt"/>
                <a:ea typeface="MS PGothic" pitchFamily="34" charset="-128"/>
                <a:cs typeface="+mn-cs"/>
              </a:rPr>
              <a:t>S</a:t>
            </a:r>
            <a:endParaRPr lang="fr-FR" sz="165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+mn-cs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4379829" y="2124179"/>
            <a:ext cx="536972" cy="511969"/>
            <a:chOff x="1009490" y="1790700"/>
            <a:chExt cx="1224123" cy="1528306"/>
          </a:xfrm>
        </p:grpSpPr>
        <p:sp>
          <p:nvSpPr>
            <p:cNvPr id="30" name="Oval 29"/>
            <p:cNvSpPr/>
            <p:nvPr/>
          </p:nvSpPr>
          <p:spPr>
            <a:xfrm>
              <a:off x="1009490" y="2561768"/>
              <a:ext cx="304800" cy="2667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" name="Oval 30"/>
            <p:cNvSpPr/>
            <p:nvPr/>
          </p:nvSpPr>
          <p:spPr>
            <a:xfrm>
              <a:off x="1419225" y="1790700"/>
              <a:ext cx="409575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Oval 31"/>
            <p:cNvSpPr/>
            <p:nvPr/>
          </p:nvSpPr>
          <p:spPr>
            <a:xfrm>
              <a:off x="1141063" y="2987523"/>
              <a:ext cx="304800" cy="2667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Oval 32"/>
            <p:cNvSpPr/>
            <p:nvPr/>
          </p:nvSpPr>
          <p:spPr>
            <a:xfrm>
              <a:off x="1731776" y="3052306"/>
              <a:ext cx="304800" cy="2667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" name="Oval 33"/>
            <p:cNvSpPr/>
            <p:nvPr/>
          </p:nvSpPr>
          <p:spPr>
            <a:xfrm>
              <a:off x="1471613" y="2496507"/>
              <a:ext cx="304800" cy="2667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5" name="Oval 34"/>
            <p:cNvSpPr/>
            <p:nvPr/>
          </p:nvSpPr>
          <p:spPr>
            <a:xfrm>
              <a:off x="1928813" y="2391253"/>
              <a:ext cx="304800" cy="2667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270057" y="2170998"/>
              <a:ext cx="355566" cy="4300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25623" y="2170998"/>
              <a:ext cx="350136" cy="2594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25623" y="2170998"/>
              <a:ext cx="0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294486" y="2725453"/>
              <a:ext cx="222568" cy="263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31478" y="2725453"/>
              <a:ext cx="154713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4246479" y="1968207"/>
            <a:ext cx="860822" cy="812006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TextBox 41"/>
          <p:cNvSpPr txBox="1"/>
          <p:nvPr/>
        </p:nvSpPr>
        <p:spPr>
          <a:xfrm>
            <a:off x="4520322" y="1777707"/>
            <a:ext cx="41229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i="1" dirty="0">
                <a:latin typeface="+mn-lt"/>
                <a:ea typeface="MS PGothic" pitchFamily="34" charset="-128"/>
                <a:cs typeface="+mn-cs"/>
              </a:rPr>
              <a:t>O</a:t>
            </a:r>
            <a:r>
              <a:rPr lang="en-US" sz="1500" b="1" i="1" baseline="-25000" dirty="0">
                <a:latin typeface="+mn-lt"/>
                <a:ea typeface="MS PGothic" pitchFamily="34" charset="-128"/>
                <a:cs typeface="+mn-cs"/>
              </a:rPr>
              <a:t>T</a:t>
            </a:r>
            <a:endParaRPr lang="fr-FR" sz="165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3" name="TextBox 94"/>
          <p:cNvSpPr txBox="1">
            <a:spLocks noChangeArrowheads="1"/>
          </p:cNvSpPr>
          <p:nvPr/>
        </p:nvSpPr>
        <p:spPr bwMode="auto">
          <a:xfrm>
            <a:off x="3803566" y="2683772"/>
            <a:ext cx="8846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2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malignancy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25387" y="2621860"/>
            <a:ext cx="1006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2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Malignant neoplasm</a:t>
            </a:r>
          </a:p>
        </p:txBody>
      </p:sp>
      <p:sp>
        <p:nvSpPr>
          <p:cNvPr id="45" name="Oval 44"/>
          <p:cNvSpPr/>
          <p:nvPr/>
        </p:nvSpPr>
        <p:spPr>
          <a:xfrm>
            <a:off x="4358397" y="2492082"/>
            <a:ext cx="270272" cy="26908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70079" y="2392069"/>
            <a:ext cx="269081" cy="2702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urved Connector 46"/>
          <p:cNvCxnSpPr>
            <a:stCxn id="46" idx="6"/>
            <a:endCxn id="45" idx="2"/>
          </p:cNvCxnSpPr>
          <p:nvPr/>
        </p:nvCxnSpPr>
        <p:spPr>
          <a:xfrm>
            <a:off x="2839159" y="2527801"/>
            <a:ext cx="1519238" cy="98822"/>
          </a:xfrm>
          <a:prstGeom prst="curved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94"/>
          <p:cNvSpPr txBox="1">
            <a:spLocks noChangeArrowheads="1"/>
          </p:cNvSpPr>
          <p:nvPr/>
        </p:nvSpPr>
        <p:spPr bwMode="auto">
          <a:xfrm>
            <a:off x="3422565" y="2251575"/>
            <a:ext cx="30809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pt-BR" sz="1650" b="0" i="1"/>
              <a:t>=</a:t>
            </a:r>
            <a:endParaRPr lang="en-US" sz="1650" baseline="-25000">
              <a:solidFill>
                <a:srgbClr val="000000"/>
              </a:solidFill>
            </a:endParaRPr>
          </a:p>
        </p:txBody>
      </p:sp>
      <p:cxnSp>
        <p:nvCxnSpPr>
          <p:cNvPr id="49" name="Curved Connector 48"/>
          <p:cNvCxnSpPr>
            <a:cxnSpLocks noChangeShapeType="1"/>
            <a:stCxn id="46" idx="3"/>
          </p:cNvCxnSpPr>
          <p:nvPr/>
        </p:nvCxnSpPr>
        <p:spPr bwMode="auto">
          <a:xfrm rot="5400000">
            <a:off x="2076565" y="2699845"/>
            <a:ext cx="609600" cy="45601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Curved Connector 49"/>
          <p:cNvCxnSpPr>
            <a:cxnSpLocks noChangeShapeType="1"/>
            <a:stCxn id="45" idx="4"/>
          </p:cNvCxnSpPr>
          <p:nvPr/>
        </p:nvCxnSpPr>
        <p:spPr bwMode="auto">
          <a:xfrm rot="16200000" flipH="1">
            <a:off x="4441146" y="2814145"/>
            <a:ext cx="376238" cy="27027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Curved Down Arrow 50"/>
          <p:cNvSpPr>
            <a:spLocks noChangeArrowheads="1"/>
          </p:cNvSpPr>
          <p:nvPr/>
        </p:nvSpPr>
        <p:spPr bwMode="auto">
          <a:xfrm rot="16200000">
            <a:off x="3595802" y="1852121"/>
            <a:ext cx="1147763" cy="420290"/>
          </a:xfrm>
          <a:prstGeom prst="curvedDownArrow">
            <a:avLst>
              <a:gd name="adj1" fmla="val 24995"/>
              <a:gd name="adj2" fmla="val 50003"/>
              <a:gd name="adj3" fmla="val 25000"/>
            </a:avLst>
          </a:prstGeom>
          <a:gradFill rotWithShape="1">
            <a:gsLst>
              <a:gs pos="0">
                <a:srgbClr val="0090B9"/>
              </a:gs>
              <a:gs pos="100000">
                <a:srgbClr val="99D6F9"/>
              </a:gs>
            </a:gsLst>
            <a:lin ang="16200000"/>
          </a:gradFill>
          <a:ln w="9525">
            <a:solidFill>
              <a:srgbClr val="0080A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83400" y="1347891"/>
            <a:ext cx="271463" cy="27027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3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00" y="1387182"/>
            <a:ext cx="209550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Curved Connector 53"/>
          <p:cNvCxnSpPr>
            <a:stCxn id="46" idx="7"/>
            <a:endCxn id="53" idx="1"/>
          </p:cNvCxnSpPr>
          <p:nvPr/>
        </p:nvCxnSpPr>
        <p:spPr>
          <a:xfrm rot="5400000" flipH="1" flipV="1">
            <a:off x="3139198" y="1149057"/>
            <a:ext cx="942975" cy="1621631"/>
          </a:xfrm>
          <a:prstGeom prst="curvedConnector2">
            <a:avLst/>
          </a:prstGeom>
          <a:ln w="19050">
            <a:solidFill>
              <a:srgbClr val="00206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94"/>
          <p:cNvSpPr txBox="1">
            <a:spLocks noChangeArrowheads="1"/>
          </p:cNvSpPr>
          <p:nvPr/>
        </p:nvSpPr>
        <p:spPr bwMode="auto">
          <a:xfrm>
            <a:off x="3297550" y="126931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2400" i="1" dirty="0">
                <a:solidFill>
                  <a:srgbClr val="FF0000"/>
                </a:solidFill>
              </a:rPr>
              <a:t>?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  <p:pic>
        <p:nvPicPr>
          <p:cNvPr id="56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72" y="3002860"/>
            <a:ext cx="588169" cy="5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46515" y="3444581"/>
            <a:ext cx="1006079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725" u="sng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inaccessible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5720472" y="1080000"/>
            <a:ext cx="2726531" cy="2057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342900">
              <a:spcBef>
                <a:spcPct val="20000"/>
              </a:spcBef>
              <a:buClr>
                <a:srgbClr val="006EAB"/>
              </a:buClr>
              <a:defRPr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-128"/>
                <a:cs typeface="Arial"/>
              </a:rPr>
              <a:t>Outdated mappings may trigger undesirable</a:t>
            </a:r>
            <a:r>
              <a:rPr lang="fr-FR" sz="13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-128"/>
                <a:cs typeface="Arial"/>
              </a:rPr>
              <a:t>results in information systems</a:t>
            </a:r>
          </a:p>
          <a:p>
            <a:pPr marL="0" lvl="1" defTabSz="342900">
              <a:spcBef>
                <a:spcPct val="20000"/>
              </a:spcBef>
              <a:buClr>
                <a:srgbClr val="006EAB"/>
              </a:buClr>
              <a:defRPr/>
            </a:pPr>
            <a:endParaRPr lang="en-US" sz="1350" dirty="0">
              <a:solidFill>
                <a:schemeClr val="bg1"/>
              </a:solidFill>
              <a:latin typeface="+mn-lt"/>
              <a:ea typeface="ＭＳ Ｐゴシック" charset="-128"/>
              <a:cs typeface="Arial"/>
            </a:endParaRPr>
          </a:p>
          <a:p>
            <a:pPr marL="0" lvl="1" defTabSz="342900">
              <a:spcBef>
                <a:spcPct val="20000"/>
              </a:spcBef>
              <a:buClr>
                <a:srgbClr val="006EAB"/>
              </a:buClr>
              <a:defRPr/>
            </a:pPr>
            <a:endParaRPr lang="en-US" sz="1350" dirty="0">
              <a:solidFill>
                <a:schemeClr val="bg1"/>
              </a:solidFill>
              <a:latin typeface="+mn-lt"/>
              <a:ea typeface="ＭＳ Ｐゴシック" charset="-128"/>
              <a:cs typeface="Arial"/>
            </a:endParaRPr>
          </a:p>
          <a:p>
            <a:pPr marL="0" lvl="1" algn="ctr" defTabSz="342900">
              <a:spcBef>
                <a:spcPct val="20000"/>
              </a:spcBef>
              <a:buClr>
                <a:srgbClr val="006EAB"/>
              </a:buClr>
              <a:defRPr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-128"/>
                <a:cs typeface="Arial"/>
              </a:rPr>
              <a:t>Crucial to maintain mappings valid</a:t>
            </a:r>
          </a:p>
        </p:txBody>
      </p:sp>
      <p:sp>
        <p:nvSpPr>
          <p:cNvPr id="59" name="Flowchart: Magnetic Disk 16393"/>
          <p:cNvSpPr>
            <a:spLocks noChangeArrowheads="1"/>
          </p:cNvSpPr>
          <p:nvPr/>
        </p:nvSpPr>
        <p:spPr bwMode="auto">
          <a:xfrm>
            <a:off x="1835463" y="3015956"/>
            <a:ext cx="673894" cy="696516"/>
          </a:xfrm>
          <a:prstGeom prst="flowChartMagneticDisk">
            <a:avLst/>
          </a:prstGeom>
          <a:noFill/>
          <a:ln w="9525">
            <a:solidFill>
              <a:srgbClr val="0080A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2908215" y="3007622"/>
            <a:ext cx="134897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982111" y="2830833"/>
            <a:ext cx="1264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5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Malignant neoplasm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5704995" y="3365855"/>
            <a:ext cx="2726531" cy="15406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lvl="1" algn="ctr" defTabSz="342900">
              <a:buClr>
                <a:srgbClr val="006EAB"/>
              </a:buClr>
              <a:defRPr/>
            </a:pPr>
            <a:r>
              <a:rPr lang="en-US" altLang="fr-FR" sz="1350" dirty="0">
                <a:solidFill>
                  <a:schemeClr val="bg1"/>
                </a:solidFill>
                <a:latin typeface="+mn-lt"/>
                <a:ea typeface="ＭＳ Ｐゴシック" charset="-128"/>
                <a:cs typeface="Arial"/>
              </a:rPr>
              <a:t>Large size and complexity</a:t>
            </a:r>
          </a:p>
          <a:p>
            <a:pPr marL="0" lvl="1" defTabSz="342900">
              <a:buClr>
                <a:srgbClr val="006EAB"/>
              </a:buClr>
              <a:defRPr/>
            </a:pPr>
            <a:endParaRPr lang="en-US" altLang="fr-FR" sz="1350" dirty="0">
              <a:solidFill>
                <a:schemeClr val="bg1"/>
              </a:solidFill>
              <a:latin typeface="+mn-lt"/>
              <a:ea typeface="ＭＳ Ｐゴシック" charset="-128"/>
              <a:cs typeface="Arial"/>
            </a:endParaRPr>
          </a:p>
          <a:p>
            <a:pPr marL="0" lvl="1" defTabSz="342900">
              <a:buClr>
                <a:srgbClr val="006EAB"/>
              </a:buClr>
              <a:defRPr/>
            </a:pPr>
            <a:endParaRPr lang="en-US" altLang="fr-FR" sz="1350" dirty="0">
              <a:solidFill>
                <a:schemeClr val="bg1"/>
              </a:solidFill>
              <a:latin typeface="+mn-lt"/>
              <a:ea typeface="ＭＳ Ｐゴシック" charset="-128"/>
              <a:cs typeface="Arial"/>
            </a:endParaRPr>
          </a:p>
          <a:p>
            <a:pPr marL="0" lvl="1" defTabSz="342900">
              <a:buClr>
                <a:srgbClr val="006EAB"/>
              </a:buClr>
              <a:defRPr/>
            </a:pPr>
            <a:endParaRPr lang="en-US" altLang="fr-FR" sz="1350" dirty="0">
              <a:solidFill>
                <a:schemeClr val="bg1"/>
              </a:solidFill>
              <a:latin typeface="+mn-lt"/>
              <a:ea typeface="ＭＳ Ｐゴシック" charset="-128"/>
              <a:cs typeface="Arial"/>
            </a:endParaRPr>
          </a:p>
          <a:p>
            <a:pPr marL="0" lvl="1" algn="ctr" defTabSz="342900">
              <a:buClr>
                <a:srgbClr val="006EAB"/>
              </a:buClr>
              <a:defRPr/>
            </a:pPr>
            <a:r>
              <a:rPr lang="en-US" altLang="fr-FR" sz="1350" dirty="0">
                <a:solidFill>
                  <a:schemeClr val="bg1"/>
                </a:solidFill>
                <a:latin typeface="+mn-lt"/>
                <a:ea typeface="ＭＳ Ｐゴシック" charset="-128"/>
                <a:cs typeface="Arial"/>
              </a:rPr>
              <a:t>Prevents a complete manual maintenance</a:t>
            </a:r>
          </a:p>
        </p:txBody>
      </p:sp>
      <p:sp>
        <p:nvSpPr>
          <p:cNvPr id="63" name="Document"/>
          <p:cNvSpPr>
            <a:spLocks noEditPoints="1" noChangeArrowheads="1"/>
          </p:cNvSpPr>
          <p:nvPr/>
        </p:nvSpPr>
        <p:spPr bwMode="auto">
          <a:xfrm>
            <a:off x="3308511" y="3280275"/>
            <a:ext cx="620399" cy="48220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" b="1" dirty="0"/>
              <a:t>malignancy</a:t>
            </a:r>
            <a:endParaRPr lang="fr-FR" sz="600" b="1" dirty="0">
              <a:latin typeface="Times" pitchFamily="-84" charset="0"/>
              <a:ea typeface="MS PGothic" pitchFamily="34" charset="-128"/>
              <a:cs typeface="+mn-cs"/>
            </a:endParaRPr>
          </a:p>
        </p:txBody>
      </p:sp>
      <p:sp>
        <p:nvSpPr>
          <p:cNvPr id="64" name="Document"/>
          <p:cNvSpPr>
            <a:spLocks noEditPoints="1" noChangeArrowheads="1"/>
          </p:cNvSpPr>
          <p:nvPr/>
        </p:nvSpPr>
        <p:spPr bwMode="auto">
          <a:xfrm>
            <a:off x="3563306" y="3619604"/>
            <a:ext cx="647453" cy="48220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" b="1" dirty="0"/>
              <a:t>malignancy</a:t>
            </a:r>
            <a:endParaRPr lang="fr-FR" sz="600" b="1" dirty="0">
              <a:latin typeface="Times" pitchFamily="-84" charset="0"/>
              <a:ea typeface="MS PGothic" pitchFamily="34" charset="-128"/>
              <a:cs typeface="+mn-cs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644147" y="3218363"/>
            <a:ext cx="5036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fr-FR" sz="15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data</a:t>
            </a:r>
          </a:p>
        </p:txBody>
      </p: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7021725" y="2031815"/>
            <a:ext cx="0" cy="3905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</p:cNvCxnSpPr>
          <p:nvPr/>
        </p:nvCxnSpPr>
        <p:spPr bwMode="auto">
          <a:xfrm>
            <a:off x="7004429" y="3878401"/>
            <a:ext cx="0" cy="3905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Curved Connector 67"/>
          <p:cNvCxnSpPr>
            <a:stCxn id="52" idx="6"/>
          </p:cNvCxnSpPr>
          <p:nvPr/>
        </p:nvCxnSpPr>
        <p:spPr>
          <a:xfrm>
            <a:off x="4654863" y="1483027"/>
            <a:ext cx="452438" cy="1454304"/>
          </a:xfrm>
          <a:prstGeom prst="curvedConnector2">
            <a:avLst/>
          </a:prstGeom>
          <a:ln w="19050">
            <a:solidFill>
              <a:srgbClr val="00206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94"/>
          <p:cNvSpPr txBox="1">
            <a:spLocks noChangeArrowheads="1"/>
          </p:cNvSpPr>
          <p:nvPr/>
        </p:nvSpPr>
        <p:spPr bwMode="auto">
          <a:xfrm>
            <a:off x="4981093" y="169011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16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14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200" b="1">
                <a:solidFill>
                  <a:srgbClr val="006EAB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2400" i="1" dirty="0">
                <a:solidFill>
                  <a:srgbClr val="FF0000"/>
                </a:solidFill>
              </a:rPr>
              <a:t>?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7" grpId="0" animBg="1"/>
      <p:bldP spid="28" grpId="0"/>
      <p:bldP spid="41" grpId="0" animBg="1"/>
      <p:bldP spid="42" grpId="0"/>
      <p:bldP spid="43" grpId="0"/>
      <p:bldP spid="44" grpId="0"/>
      <p:bldP spid="45" grpId="0" animBg="1"/>
      <p:bldP spid="46" grpId="0" animBg="1"/>
      <p:bldP spid="48" grpId="0"/>
      <p:bldP spid="51" grpId="0" animBg="1"/>
      <p:bldP spid="52" grpId="0" animBg="1"/>
      <p:bldP spid="55" grpId="0"/>
      <p:bldP spid="57" grpId="0"/>
      <p:bldP spid="58" grpId="0" animBg="1"/>
      <p:bldP spid="59" grpId="0" animBg="1"/>
      <p:bldP spid="61" grpId="0"/>
      <p:bldP spid="62" grpId="0" animBg="1"/>
      <p:bldP spid="63" grpId="0" animBg="1"/>
      <p:bldP spid="63" grpId="1" animBg="1"/>
      <p:bldP spid="64" grpId="0" animBg="1"/>
      <p:bldP spid="64" grpId="1" animBg="1"/>
      <p:bldP spid="65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652" y="1200058"/>
            <a:ext cx="7170096" cy="364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09499" y="424833"/>
            <a:ext cx="5299028" cy="329510"/>
          </a:xfrm>
        </p:spPr>
        <p:txBody>
          <a:bodyPr/>
          <a:lstStyle/>
          <a:p>
            <a:r>
              <a:rPr lang="en-US" dirty="0"/>
              <a:t>The approach for adapting mappings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dykosmap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2694" y="854674"/>
            <a:ext cx="1002197" cy="1158478"/>
            <a:chOff x="235203" y="980276"/>
            <a:chExt cx="1336107" cy="1544032"/>
          </a:xfrm>
        </p:grpSpPr>
        <p:sp>
          <p:nvSpPr>
            <p:cNvPr id="7" name="TextBox 53"/>
            <p:cNvSpPr txBox="1">
              <a:spLocks noChangeArrowheads="1"/>
            </p:cNvSpPr>
            <p:nvPr/>
          </p:nvSpPr>
          <p:spPr bwMode="auto">
            <a:xfrm>
              <a:off x="235203" y="980276"/>
              <a:ext cx="1336107" cy="676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EAB"/>
                </a:buClr>
                <a:defRPr sz="20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•"/>
                <a:defRPr sz="16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4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defRPr/>
              </a:pPr>
              <a:r>
                <a:rPr lang="en-US" altLang="fr-FR" sz="1350" u="sng" dirty="0">
                  <a:solidFill>
                    <a:schemeClr val="tx1"/>
                  </a:solidFill>
                  <a:latin typeface="+mn-lt"/>
                </a:rPr>
                <a:t>out-dated</a:t>
              </a:r>
            </a:p>
            <a:p>
              <a:pPr algn="ctr" eaLnBrk="1" hangingPunct="1">
                <a:spcBef>
                  <a:spcPct val="0"/>
                </a:spcBef>
                <a:buClrTx/>
                <a:defRPr/>
              </a:pPr>
              <a:r>
                <a:rPr lang="en-US" altLang="fr-FR" sz="1350" dirty="0">
                  <a:solidFill>
                    <a:schemeClr val="tx1"/>
                  </a:solidFill>
                  <a:latin typeface="+mn-lt"/>
                </a:rPr>
                <a:t>mappings</a:t>
              </a:r>
              <a:endParaRPr lang="fr-FR" altLang="fr-FR" sz="1350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Folded Corner 7"/>
            <p:cNvSpPr>
              <a:spLocks noChangeArrowheads="1"/>
            </p:cNvSpPr>
            <p:nvPr/>
          </p:nvSpPr>
          <p:spPr bwMode="auto">
            <a:xfrm>
              <a:off x="309601" y="1570595"/>
              <a:ext cx="1201598" cy="953713"/>
            </a:xfrm>
            <a:prstGeom prst="foldedCorner">
              <a:avLst>
                <a:gd name="adj" fmla="val 16667"/>
              </a:avLst>
            </a:prstGeom>
            <a:noFill/>
            <a:ln w="9525">
              <a:solidFill>
                <a:srgbClr val="D5791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/>
              <a:endParaRPr lang="fr-FR" altLang="x-non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Box 50"/>
            <p:cNvSpPr txBox="1">
              <a:spLocks noChangeArrowheads="1"/>
            </p:cNvSpPr>
            <p:nvPr/>
          </p:nvSpPr>
          <p:spPr bwMode="auto">
            <a:xfrm>
              <a:off x="649640" y="1559842"/>
              <a:ext cx="711548" cy="36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EAB"/>
                </a:buClr>
                <a:defRPr sz="20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16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fr-FR" altLang="fr-FR" sz="1200">
                  <a:solidFill>
                    <a:schemeClr val="tx1"/>
                  </a:solidFill>
                  <a:latin typeface="Times" charset="0"/>
                </a:rPr>
                <a:t>M</a:t>
              </a:r>
              <a:r>
                <a:rPr lang="fr-FR" altLang="fr-FR" sz="1200" baseline="-25000">
                  <a:solidFill>
                    <a:schemeClr val="tx1"/>
                  </a:solidFill>
                  <a:latin typeface="Times" charset="0"/>
                </a:rPr>
                <a:t>ST </a:t>
              </a:r>
              <a:r>
                <a:rPr lang="fr-FR" altLang="fr-FR" sz="1200" baseline="30000">
                  <a:solidFill>
                    <a:schemeClr val="tx1"/>
                  </a:solidFill>
                  <a:latin typeface="Times" charset="0"/>
                </a:rPr>
                <a:t>0</a:t>
              </a:r>
              <a:endParaRPr lang="fr-FR" altLang="fr-FR" sz="1200" baseline="-250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0473" y="1921073"/>
              <a:ext cx="178707" cy="11915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92437" y="1889426"/>
              <a:ext cx="240138" cy="17022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39763" y="1975248"/>
              <a:ext cx="352384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60473" y="2115342"/>
              <a:ext cx="178707" cy="11915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092437" y="2083695"/>
              <a:ext cx="240138" cy="17022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739763" y="2168847"/>
              <a:ext cx="352384" cy="63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47922" y="2311744"/>
              <a:ext cx="178707" cy="1191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079886" y="2280097"/>
              <a:ext cx="240138" cy="17022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727065" y="2365620"/>
              <a:ext cx="352384" cy="63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6682437" y="910633"/>
            <a:ext cx="536972" cy="511969"/>
            <a:chOff x="1009490" y="1790700"/>
            <a:chExt cx="1224123" cy="1528306"/>
          </a:xfrm>
        </p:grpSpPr>
        <p:sp>
          <p:nvSpPr>
            <p:cNvPr id="20" name="Oval 19"/>
            <p:cNvSpPr/>
            <p:nvPr/>
          </p:nvSpPr>
          <p:spPr>
            <a:xfrm>
              <a:off x="1009490" y="2561768"/>
              <a:ext cx="304800" cy="2667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Oval 20"/>
            <p:cNvSpPr/>
            <p:nvPr/>
          </p:nvSpPr>
          <p:spPr>
            <a:xfrm>
              <a:off x="1419225" y="1790700"/>
              <a:ext cx="409575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Oval 21"/>
            <p:cNvSpPr/>
            <p:nvPr/>
          </p:nvSpPr>
          <p:spPr>
            <a:xfrm>
              <a:off x="1141063" y="2987523"/>
              <a:ext cx="304800" cy="2667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Oval 22"/>
            <p:cNvSpPr/>
            <p:nvPr/>
          </p:nvSpPr>
          <p:spPr>
            <a:xfrm>
              <a:off x="1731776" y="3052306"/>
              <a:ext cx="304800" cy="2667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Oval 23"/>
            <p:cNvSpPr/>
            <p:nvPr/>
          </p:nvSpPr>
          <p:spPr>
            <a:xfrm>
              <a:off x="1471613" y="2496507"/>
              <a:ext cx="304800" cy="2667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Oval 24"/>
            <p:cNvSpPr/>
            <p:nvPr/>
          </p:nvSpPr>
          <p:spPr>
            <a:xfrm>
              <a:off x="1928813" y="2391253"/>
              <a:ext cx="304800" cy="2667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270057" y="2171001"/>
              <a:ext cx="355565" cy="4300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25622" y="2171001"/>
              <a:ext cx="350138" cy="259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25622" y="2171001"/>
              <a:ext cx="0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294485" y="2725456"/>
              <a:ext cx="222568" cy="263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31479" y="2725456"/>
              <a:ext cx="154711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6549087" y="754662"/>
            <a:ext cx="860822" cy="812006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7365855" y="1691683"/>
            <a:ext cx="536972" cy="511969"/>
            <a:chOff x="1009490" y="1790700"/>
            <a:chExt cx="1224123" cy="1528306"/>
          </a:xfrm>
        </p:grpSpPr>
        <p:sp>
          <p:nvSpPr>
            <p:cNvPr id="33" name="Oval 32"/>
            <p:cNvSpPr/>
            <p:nvPr/>
          </p:nvSpPr>
          <p:spPr>
            <a:xfrm>
              <a:off x="1009490" y="2561768"/>
              <a:ext cx="304800" cy="2667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" name="Oval 33"/>
            <p:cNvSpPr/>
            <p:nvPr/>
          </p:nvSpPr>
          <p:spPr>
            <a:xfrm>
              <a:off x="1419225" y="1790700"/>
              <a:ext cx="409575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5" name="Oval 34"/>
            <p:cNvSpPr/>
            <p:nvPr/>
          </p:nvSpPr>
          <p:spPr>
            <a:xfrm>
              <a:off x="1141063" y="2987523"/>
              <a:ext cx="304800" cy="2667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1731776" y="3052306"/>
              <a:ext cx="304800" cy="2667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" name="Oval 36"/>
            <p:cNvSpPr/>
            <p:nvPr/>
          </p:nvSpPr>
          <p:spPr>
            <a:xfrm>
              <a:off x="1471613" y="2496507"/>
              <a:ext cx="304800" cy="2667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" name="Oval 37"/>
            <p:cNvSpPr/>
            <p:nvPr/>
          </p:nvSpPr>
          <p:spPr>
            <a:xfrm>
              <a:off x="1928813" y="2391253"/>
              <a:ext cx="304800" cy="2667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270057" y="2171001"/>
              <a:ext cx="355565" cy="4300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25622" y="2171001"/>
              <a:ext cx="350138" cy="2594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25622" y="2171001"/>
              <a:ext cx="0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294485" y="2725456"/>
              <a:ext cx="222568" cy="263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31479" y="2725456"/>
              <a:ext cx="154711" cy="3269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Oval 43"/>
          <p:cNvSpPr/>
          <p:nvPr/>
        </p:nvSpPr>
        <p:spPr>
          <a:xfrm>
            <a:off x="7232505" y="1535712"/>
            <a:ext cx="860822" cy="812006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Rounded Rectangle 44"/>
          <p:cNvSpPr/>
          <p:nvPr/>
        </p:nvSpPr>
        <p:spPr>
          <a:xfrm>
            <a:off x="3130803" y="829671"/>
            <a:ext cx="4165997" cy="3879056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3920187" y="4318202"/>
            <a:ext cx="2697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fr-FR" sz="1800" i="1" dirty="0">
                <a:solidFill>
                  <a:schemeClr val="tx1"/>
                </a:solidFill>
                <a:latin typeface="+mn-lt"/>
              </a:rPr>
              <a:t>DyKOSMap framework</a:t>
            </a:r>
            <a:endParaRPr lang="fr-FR" altLang="fr-FR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773049" y="1460702"/>
            <a:ext cx="569387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fr-FR" sz="1875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altLang="fr-FR" sz="1875" baseline="-250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fr-FR" sz="1875" baseline="30000" dirty="0">
                <a:solidFill>
                  <a:schemeClr val="tx1"/>
                </a:solidFill>
                <a:latin typeface="+mn-lt"/>
              </a:rPr>
              <a:t>1</a:t>
            </a:r>
            <a:endParaRPr lang="fr-FR" altLang="fr-FR" sz="1875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067008" y="684415"/>
            <a:ext cx="614271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en-US" altLang="fr-FR" sz="1875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altLang="fr-FR" sz="1875" baseline="-25000" dirty="0">
                <a:solidFill>
                  <a:schemeClr val="tx1"/>
                </a:solidFill>
                <a:latin typeface="+mn-lt"/>
              </a:rPr>
              <a:t>S </a:t>
            </a:r>
            <a:r>
              <a:rPr lang="en-US" altLang="fr-FR" sz="1875" baseline="30000" dirty="0">
                <a:solidFill>
                  <a:schemeClr val="tx1"/>
                </a:solidFill>
                <a:latin typeface="+mn-lt"/>
              </a:rPr>
              <a:t>0</a:t>
            </a:r>
            <a:endParaRPr lang="fr-FR" altLang="fr-FR" sz="1875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08396" y="1744071"/>
            <a:ext cx="11849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Ontology Diff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93230" y="2751340"/>
            <a:ext cx="92525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relevant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attributes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+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semantic 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relation</a:t>
            </a:r>
            <a:endParaRPr lang="fr-FR" altLang="fr-FR" sz="135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870599" y="3599065"/>
            <a:ext cx="15888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6EAB"/>
              </a:buClr>
              <a:defRPr sz="20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1">
                <a:solidFill>
                  <a:srgbClr val="006EA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decisions on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US" altLang="fr-FR" sz="1350" b="0" i="1" dirty="0">
                <a:solidFill>
                  <a:schemeClr val="tx1"/>
                </a:solidFill>
                <a:latin typeface="+mn-lt"/>
              </a:rPr>
              <a:t>adaptation actions</a:t>
            </a:r>
            <a:endParaRPr lang="fr-FR" altLang="fr-FR" sz="1350" b="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7169419" y="3878862"/>
            <a:ext cx="1149835" cy="1218009"/>
            <a:chOff x="7404041" y="5011175"/>
            <a:chExt cx="1532935" cy="1624205"/>
          </a:xfrm>
        </p:grpSpPr>
        <p:sp>
          <p:nvSpPr>
            <p:cNvPr id="53" name="Folded Corner 52"/>
            <p:cNvSpPr>
              <a:spLocks noChangeArrowheads="1"/>
            </p:cNvSpPr>
            <p:nvPr/>
          </p:nvSpPr>
          <p:spPr bwMode="auto">
            <a:xfrm>
              <a:off x="7435767" y="5624023"/>
              <a:ext cx="1201599" cy="952613"/>
            </a:xfrm>
            <a:prstGeom prst="foldedCorner">
              <a:avLst>
                <a:gd name="adj" fmla="val 16667"/>
              </a:avLst>
            </a:prstGeom>
            <a:solidFill>
              <a:srgbClr val="FEF98C"/>
            </a:solidFill>
            <a:ln w="9525">
              <a:solidFill>
                <a:srgbClr val="D5791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/>
              <a:endParaRPr lang="fr-FR" altLang="x-non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TextBox 70"/>
            <p:cNvSpPr txBox="1">
              <a:spLocks noChangeArrowheads="1"/>
            </p:cNvSpPr>
            <p:nvPr/>
          </p:nvSpPr>
          <p:spPr bwMode="auto">
            <a:xfrm>
              <a:off x="7579757" y="5612788"/>
              <a:ext cx="1147229" cy="36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EAB"/>
                </a:buClr>
                <a:defRPr sz="20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•"/>
                <a:defRPr sz="16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200" b="1">
                  <a:solidFill>
                    <a:srgbClr val="006EAB"/>
                  </a:solidFill>
                  <a:latin typeface="Arial" charset="0"/>
                  <a:ea typeface="MS PGothic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r>
                <a:rPr lang="fr-FR" altLang="fr-FR" sz="1200">
                  <a:solidFill>
                    <a:schemeClr val="tx1"/>
                  </a:solidFill>
                  <a:latin typeface="Times" charset="0"/>
                </a:rPr>
                <a:t>M</a:t>
              </a:r>
              <a:r>
                <a:rPr lang="fr-FR" altLang="fr-FR" sz="1200" baseline="-25000">
                  <a:solidFill>
                    <a:schemeClr val="tx1"/>
                  </a:solidFill>
                  <a:latin typeface="Times" charset="0"/>
                </a:rPr>
                <a:t>updated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7677194" y="6065204"/>
              <a:ext cx="178707" cy="11915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8209158" y="6033557"/>
              <a:ext cx="240138" cy="17022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7856407" y="6117793"/>
              <a:ext cx="352384" cy="635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677194" y="6259473"/>
              <a:ext cx="178707" cy="11915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8209158" y="6227827"/>
              <a:ext cx="240138" cy="17022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7856407" y="6313080"/>
              <a:ext cx="352384" cy="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296" y="6147700"/>
              <a:ext cx="487680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7404041" y="5011175"/>
              <a:ext cx="1374575" cy="67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EAB"/>
                </a:buClr>
                <a:defRPr sz="20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•"/>
                <a:defRPr sz="16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4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 b="1">
                  <a:solidFill>
                    <a:srgbClr val="006EAB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defRPr/>
              </a:pPr>
              <a:r>
                <a:rPr lang="en-US" altLang="fr-FR" sz="1350" u="sng" dirty="0">
                  <a:solidFill>
                    <a:schemeClr val="tx1"/>
                  </a:solidFill>
                  <a:latin typeface="+mn-lt"/>
                </a:rPr>
                <a:t>up-to-date</a:t>
              </a:r>
            </a:p>
            <a:p>
              <a:pPr algn="ctr" eaLnBrk="1" hangingPunct="1">
                <a:spcBef>
                  <a:spcPct val="0"/>
                </a:spcBef>
                <a:buClrTx/>
                <a:defRPr/>
              </a:pPr>
              <a:r>
                <a:rPr lang="en-US" altLang="fr-FR" sz="1350" dirty="0">
                  <a:solidFill>
                    <a:schemeClr val="tx1"/>
                  </a:solidFill>
                  <a:latin typeface="+mn-lt"/>
                </a:rPr>
                <a:t>mappings</a:t>
              </a:r>
              <a:endParaRPr lang="fr-FR" altLang="fr-FR" sz="1350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3" name="Snip Single Corner Rectangle 62"/>
          <p:cNvSpPr/>
          <p:nvPr/>
        </p:nvSpPr>
        <p:spPr>
          <a:xfrm>
            <a:off x="1697472" y="2308693"/>
            <a:ext cx="1230606" cy="1295134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lvl="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EAB"/>
              </a:buClr>
              <a:defRPr/>
            </a:pPr>
            <a:r>
              <a:rPr lang="en-US" altLang="fr-FR" sz="1350" dirty="0">
                <a:solidFill>
                  <a:schemeClr val="accent1"/>
                </a:solidFill>
                <a:cs typeface="Arial" pitchFamily="34" charset="0"/>
              </a:rPr>
              <a:t>Avoid applying complete ontology realignment</a:t>
            </a:r>
            <a:endParaRPr lang="en-US" sz="135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Snip Single Corner Rectangle 63"/>
          <p:cNvSpPr/>
          <p:nvPr/>
        </p:nvSpPr>
        <p:spPr>
          <a:xfrm>
            <a:off x="1697472" y="3774232"/>
            <a:ext cx="1223008" cy="1322639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lvl="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EAB"/>
              </a:buClr>
              <a:defRPr/>
            </a:pPr>
            <a:r>
              <a:rPr lang="en-US" altLang="fr-FR" sz="1350" dirty="0">
                <a:solidFill>
                  <a:schemeClr val="accent1"/>
                </a:solidFill>
                <a:cs typeface="Arial" pitchFamily="34" charset="0"/>
              </a:rPr>
              <a:t>Promote reuse of mappings unaffected by ontology changes</a:t>
            </a:r>
          </a:p>
        </p:txBody>
      </p:sp>
      <p:sp>
        <p:nvSpPr>
          <p:cNvPr id="65" name="Curved Down Arrow 64"/>
          <p:cNvSpPr>
            <a:spLocks noChangeArrowheads="1"/>
          </p:cNvSpPr>
          <p:nvPr/>
        </p:nvSpPr>
        <p:spPr bwMode="auto">
          <a:xfrm rot="3105406">
            <a:off x="7622792" y="866253"/>
            <a:ext cx="1020365" cy="420290"/>
          </a:xfrm>
          <a:prstGeom prst="curvedDownArrow">
            <a:avLst>
              <a:gd name="adj1" fmla="val 25008"/>
              <a:gd name="adj2" fmla="val 50005"/>
              <a:gd name="adj3" fmla="val 25000"/>
            </a:avLst>
          </a:prstGeom>
          <a:gradFill rotWithShape="1">
            <a:gsLst>
              <a:gs pos="0">
                <a:srgbClr val="0090B9"/>
              </a:gs>
              <a:gs pos="100000">
                <a:srgbClr val="99D6F9"/>
              </a:gs>
            </a:gsLst>
            <a:lin ang="16200000"/>
          </a:gradFill>
          <a:ln w="9525">
            <a:solidFill>
              <a:srgbClr val="0080A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endParaRPr lang="fr-FR" altLang="x-none" sz="1800">
              <a:latin typeface="Arial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329637" y="1915520"/>
            <a:ext cx="1235869" cy="7870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Mapping</a:t>
            </a:r>
          </a:p>
          <a:p>
            <a:pPr algn="ctr">
              <a:defRPr/>
            </a:pPr>
            <a:r>
              <a:rPr lang="en-US" sz="1100" b="1" dirty="0"/>
              <a:t>interpretation</a:t>
            </a:r>
            <a:endParaRPr lang="fr-FR" sz="1100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4997702" y="985643"/>
            <a:ext cx="1238250" cy="78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fr-FR" sz="1350" b="1" dirty="0"/>
              <a:t>Ontology changes</a:t>
            </a:r>
            <a:endParaRPr lang="fr-FR" sz="1350" b="1" dirty="0"/>
          </a:p>
        </p:txBody>
      </p:sp>
      <p:sp>
        <p:nvSpPr>
          <p:cNvPr id="78" name="Rounded Rectangle 77"/>
          <p:cNvSpPr/>
          <p:nvPr/>
        </p:nvSpPr>
        <p:spPr>
          <a:xfrm>
            <a:off x="4994131" y="2816824"/>
            <a:ext cx="1238250" cy="78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fr-FR" sz="1350" b="1" dirty="0"/>
              <a:t>Mapping adaptation</a:t>
            </a:r>
            <a:endParaRPr lang="fr-FR" sz="1275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3329637" y="1928618"/>
            <a:ext cx="1238250" cy="787003"/>
          </a:xfrm>
          <a:prstGeom prst="round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0" name="Rounded Rectangle 79"/>
          <p:cNvSpPr/>
          <p:nvPr/>
        </p:nvSpPr>
        <p:spPr>
          <a:xfrm>
            <a:off x="5004846" y="984452"/>
            <a:ext cx="1238250" cy="787004"/>
          </a:xfrm>
          <a:prstGeom prst="round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Rounded Rectangle 80"/>
          <p:cNvSpPr/>
          <p:nvPr/>
        </p:nvSpPr>
        <p:spPr>
          <a:xfrm>
            <a:off x="5009608" y="2816824"/>
            <a:ext cx="1238250" cy="787003"/>
          </a:xfrm>
          <a:prstGeom prst="round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2" name="Straight Arrow Connector 81"/>
          <p:cNvCxnSpPr>
            <a:stCxn id="54" idx="3"/>
          </p:cNvCxnSpPr>
          <p:nvPr/>
        </p:nvCxnSpPr>
        <p:spPr>
          <a:xfrm>
            <a:off x="2749802" y="1655964"/>
            <a:ext cx="579835" cy="458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613255" y="1772645"/>
            <a:ext cx="3572" cy="1044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32381" y="3210921"/>
            <a:ext cx="960834" cy="148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235952" y="1160664"/>
            <a:ext cx="31313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235952" y="1378550"/>
            <a:ext cx="1027510" cy="440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00" y="1520234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27" y="1273775"/>
            <a:ext cx="210741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15669" r="13992" b="19772"/>
          <a:stretch>
            <a:fillRect/>
          </a:stretch>
        </p:blipFill>
        <p:spPr bwMode="auto">
          <a:xfrm>
            <a:off x="6001399" y="1043984"/>
            <a:ext cx="217884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Elbow Connector 89"/>
          <p:cNvCxnSpPr/>
          <p:nvPr/>
        </p:nvCxnSpPr>
        <p:spPr>
          <a:xfrm rot="16200000" flipH="1">
            <a:off x="4224392" y="2439991"/>
            <a:ext cx="494110" cy="10453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6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Tool functionalities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dykosmap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934583"/>
            <a:ext cx="7252379" cy="40648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7497" y="1923392"/>
            <a:ext cx="5305096" cy="94593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7497" y="2869324"/>
            <a:ext cx="5305096" cy="79616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47497" y="3726282"/>
            <a:ext cx="5305096" cy="81418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26" y="949915"/>
            <a:ext cx="5576797" cy="37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67152C-8B11-8141-A525-B1391C81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315641"/>
            <a:ext cx="7170738" cy="318657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C631-2247-2540-8896-86C4F7F85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FC266-F871-DF40-8FA9-4F4668A6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menu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EA26E-B153-6740-A908-60260FC6A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08077"/>
      </p:ext>
    </p:extLst>
  </p:cSld>
  <p:clrMapOvr>
    <a:masterClrMapping/>
  </p:clrMapOvr>
</p:sld>
</file>

<file path=ppt/theme/theme1.xml><?xml version="1.0" encoding="utf-8"?>
<a:theme xmlns:a="http://schemas.openxmlformats.org/drawingml/2006/main" name="LIST_PPT_Template_Vertical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9EE86393-E7D1-EE44-B9E3-67F7156B3F1E}"/>
    </a:ext>
  </a:extLst>
</a:theme>
</file>

<file path=ppt/theme/theme2.xml><?xml version="1.0" encoding="utf-8"?>
<a:theme xmlns:a="http://schemas.openxmlformats.org/drawingml/2006/main" name="LIST_PPT_Template_Vertical_NoLogo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281372EE-BC64-264A-92AD-F8BCF57D9F1E}"/>
    </a:ext>
  </a:extLst>
</a:theme>
</file>

<file path=ppt/theme/theme3.xml><?xml version="1.0" encoding="utf-8"?>
<a:theme xmlns:a="http://schemas.openxmlformats.org/drawingml/2006/main" name="LIST_PPT_Template_Horizontal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AB40ABC9-0DBA-CC45-9CB5-BFD8D910890F}"/>
    </a:ext>
  </a:extLst>
</a:theme>
</file>

<file path=ppt/theme/theme4.xml><?xml version="1.0" encoding="utf-8"?>
<a:theme xmlns:a="http://schemas.openxmlformats.org/drawingml/2006/main" name="LIST_PPT_Template_Horizontal_NoLogo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CF886252-4805-BD4F-A822-264C677203F6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LIST_PPT_Template_16_9</Template>
  <TotalTime>1840</TotalTime>
  <Words>596</Words>
  <Application>Microsoft Macintosh PowerPoint</Application>
  <PresentationFormat>On-screen Show (16:9)</PresentationFormat>
  <Paragraphs>153</Paragraphs>
  <Slides>27</Slides>
  <Notes>1</Notes>
  <HiddenSlides>15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ＭＳ Ｐゴシック</vt:lpstr>
      <vt:lpstr>Arial</vt:lpstr>
      <vt:lpstr>Bebas Neue</vt:lpstr>
      <vt:lpstr>BentonSans Book</vt:lpstr>
      <vt:lpstr>BentonSans Condensed Book</vt:lpstr>
      <vt:lpstr>Calibri</vt:lpstr>
      <vt:lpstr>Open Sans Light</vt:lpstr>
      <vt:lpstr>Times</vt:lpstr>
      <vt:lpstr>Times New Roman</vt:lpstr>
      <vt:lpstr>LIST_PPT_Template_Vertical</vt:lpstr>
      <vt:lpstr>LIST_PPT_Template_Vertical_NoLogo</vt:lpstr>
      <vt:lpstr>LIST_PPT_Template_Horizontal</vt:lpstr>
      <vt:lpstr>LIST_PPT_Template_Horizontal_NoLogo</vt:lpstr>
      <vt:lpstr>Cédric Pruski, Marcos Da Silveira et al.      Data Visualisation Workshop Luxembourg, April 24th 2018  </vt:lpstr>
      <vt:lpstr>introduction</vt:lpstr>
      <vt:lpstr>introduction</vt:lpstr>
      <vt:lpstr>introduction</vt:lpstr>
      <vt:lpstr>introduction</vt:lpstr>
      <vt:lpstr>dykosmap</vt:lpstr>
      <vt:lpstr>dykosmap</vt:lpstr>
      <vt:lpstr>demo</vt:lpstr>
      <vt:lpstr>Welcome menu</vt:lpstr>
      <vt:lpstr>Add a new kos</vt:lpstr>
      <vt:lpstr>Add a new kos</vt:lpstr>
      <vt:lpstr>Add a new mapping</vt:lpstr>
      <vt:lpstr>Add a new mapping</vt:lpstr>
      <vt:lpstr>dykosmap</vt:lpstr>
      <vt:lpstr>KOS diff</vt:lpstr>
      <vt:lpstr>Kos diff</vt:lpstr>
      <vt:lpstr>KOS content</vt:lpstr>
      <vt:lpstr>KOS concept context</vt:lpstr>
      <vt:lpstr>visualize mapping</vt:lpstr>
      <vt:lpstr>Visualize mapping</vt:lpstr>
      <vt:lpstr>Visualize mapping</vt:lpstr>
      <vt:lpstr>Adapt mapping</vt:lpstr>
      <vt:lpstr>Validating mapping</vt:lpstr>
      <vt:lpstr>Validating mapping</vt:lpstr>
      <vt:lpstr>conclusion</vt:lpstr>
      <vt:lpstr>references</vt:lpstr>
      <vt:lpstr>Questions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</cp:revision>
  <cp:lastPrinted>2017-02-07T13:53:20Z</cp:lastPrinted>
  <dcterms:created xsi:type="dcterms:W3CDTF">2017-11-09T10:28:08Z</dcterms:created>
  <dcterms:modified xsi:type="dcterms:W3CDTF">2018-04-23T14:12:49Z</dcterms:modified>
</cp:coreProperties>
</file>