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en Dürin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66"/>
  </p:normalViewPr>
  <p:slideViewPr>
    <p:cSldViewPr snapToGrid="0">
      <p:cViewPr varScale="1">
        <p:scale>
          <a:sx n="102" d="100"/>
          <a:sy n="102" d="100"/>
        </p:scale>
        <p:origin x="124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23T08:40:24.151" idx="1">
    <p:pos x="367" y="907"/>
    <p:text>sth along the lines of "user-directed snowballing" as a catchy metaphor?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4-23T18:00:29.836" idx="2">
    <p:pos x="682" y="880"/>
    <p:text>in the annexe if somebody asks?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356,992 nodes </a:t>
            </a:r>
            <a:endParaRPr/>
          </a:p>
          <a:p>
            <a:pPr marL="0" lvl="0" indent="0">
              <a:spcBef>
                <a:spcPts val="0"/>
              </a:spcBef>
              <a:spcAft>
                <a:spcPts val="0"/>
              </a:spcAft>
              <a:buNone/>
            </a:pPr>
            <a:r>
              <a:rPr lang="en-US"/>
              <a:t>46,481,534 Edges (without Kegg)</a:t>
            </a:r>
            <a:endParaRPr/>
          </a:p>
          <a:p>
            <a:pPr marL="0" lvl="0" indent="0">
              <a:spcBef>
                <a:spcPts val="0"/>
              </a:spcBef>
              <a:spcAft>
                <a:spcPts val="0"/>
              </a:spcAft>
              <a:buNone/>
            </a:pPr>
            <a:r>
              <a:rPr lang="en-US"/>
              <a:t>Contains data form multiple online data bases … stitich ( metab) string and kegg, Gene ontology</a:t>
            </a:r>
            <a:endParaRPr/>
          </a:p>
        </p:txBody>
      </p:sp>
      <p:sp>
        <p:nvSpPr>
          <p:cNvPr id="127" name="Shape 12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6" name="Shape 13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4" name="Shape 14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Calibri"/>
              <a:buNone/>
            </a:pPr>
            <a:fld id="{00000000-1234-1234-1234-123412341234}" type="slidenum">
              <a:rPr lang="en-US"/>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Shape 15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13</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Shape 168"/>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Here is the ego network of gerhard schroder, all documents, organizations, location and people related to him. Connections between layers can be very dense, so here we just  hightlig the neighbours of the selected node in red</a:t>
            </a:r>
            <a:endParaRPr/>
          </a:p>
        </p:txBody>
      </p:sp>
      <p:sp>
        <p:nvSpPr>
          <p:cNvPr id="177" name="Shape 17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rtl="0">
              <a:spcBef>
                <a:spcPts val="320"/>
              </a:spcBef>
              <a:spcAft>
                <a:spcPts val="0"/>
              </a:spcAft>
              <a:buClr>
                <a:srgbClr val="00A0AF"/>
              </a:buClr>
              <a:buSzPts val="1600"/>
              <a:buChar char="•"/>
            </a:pPr>
            <a:r>
              <a:rPr lang="en-US" sz="1600">
                <a:solidFill>
                  <a:schemeClr val="dk1"/>
                </a:solidFill>
              </a:rPr>
              <a:t>We can examine the structure internal to a layer and compare it to the content of other layers. Node selection is across all layers. We can cluster layers to see if there are any patterns of interest. IN this paricular case we have run a clustering algorithm, to identify communities</a:t>
            </a:r>
            <a:endParaRPr/>
          </a:p>
        </p:txBody>
      </p:sp>
      <p:sp>
        <p:nvSpPr>
          <p:cNvPr id="186" name="Shape 18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17</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Bio Use Case</a:t>
            </a:r>
            <a:endParaRPr/>
          </a:p>
          <a:p>
            <a:pPr marL="0" lvl="0" indent="0">
              <a:spcBef>
                <a:spcPts val="0"/>
              </a:spcBef>
              <a:spcAft>
                <a:spcPts val="0"/>
              </a:spcAft>
              <a:buNone/>
            </a:pPr>
            <a:r>
              <a:rPr lang="en-US"/>
              <a:t>We can highlight  individual nodes and see how their connections propagate across layers , a nd refelct back in to the laye of the highlighted node</a:t>
            </a:r>
            <a:endParaRPr/>
          </a:p>
          <a:p>
            <a:pPr marL="0" lvl="0" indent="0">
              <a:spcBef>
                <a:spcPts val="0"/>
              </a:spcBef>
              <a:spcAft>
                <a:spcPts val="0"/>
              </a:spcAft>
              <a:buNone/>
            </a:pPr>
            <a:endParaRPr/>
          </a:p>
        </p:txBody>
      </p:sp>
      <p:sp>
        <p:nvSpPr>
          <p:cNvPr id="195" name="Shape 195"/>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18</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We can also view the connection between layers for the DH data set.</a:t>
            </a:r>
            <a:endParaRPr/>
          </a:p>
        </p:txBody>
      </p:sp>
      <p:sp>
        <p:nvSpPr>
          <p:cNvPr id="209" name="Shape 20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19</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200">
                <a:latin typeface="Calibri"/>
                <a:ea typeface="Calibri"/>
                <a:cs typeface="Calibri"/>
                <a:sym typeface="Calibri"/>
              </a:rPr>
              <a:t>Public Domain image taken from Wikipedia</a:t>
            </a:r>
            <a:endParaRPr sz="1200">
              <a:latin typeface="Calibri"/>
              <a:ea typeface="Calibri"/>
              <a:cs typeface="Calibri"/>
              <a:sym typeface="Calibri"/>
            </a:endParaRPr>
          </a:p>
          <a:p>
            <a:pPr marL="0" lvl="0" indent="0" rtl="0">
              <a:lnSpc>
                <a:spcPct val="115000"/>
              </a:lnSpc>
              <a:spcBef>
                <a:spcPts val="0"/>
              </a:spcBef>
              <a:spcAft>
                <a:spcPts val="0"/>
              </a:spcAft>
              <a:buNone/>
            </a:pPr>
            <a:r>
              <a:rPr lang="en-US" sz="1200">
                <a:latin typeface="Calibri"/>
                <a:ea typeface="Calibri"/>
                <a:cs typeface="Calibri"/>
                <a:sym typeface="Calibri"/>
              </a:rPr>
              <a:t>https://en.wikipedia.org/wiki/John_Snow#/media/File:Snow-cholera-map-1.jpg</a:t>
            </a:r>
            <a:endParaRPr sz="1200">
              <a:latin typeface="Calibri"/>
              <a:ea typeface="Calibri"/>
              <a:cs typeface="Calibri"/>
              <a:sym typeface="Calibri"/>
            </a:endParaRPr>
          </a:p>
          <a:p>
            <a:pPr marL="0" lvl="0" indent="0">
              <a:spcBef>
                <a:spcPts val="0"/>
              </a:spcBef>
              <a:spcAft>
                <a:spcPts val="0"/>
              </a:spcAft>
              <a:buNone/>
            </a:pPr>
            <a:r>
              <a:rPr lang="en-US" sz="1200">
                <a:latin typeface="Calibri"/>
                <a:ea typeface="Calibri"/>
                <a:cs typeface="Calibri"/>
                <a:sym typeface="Calibri"/>
              </a:rPr>
              <a:t>Oelke, D., Kokkinakis, D., &amp; Keim</a:t>
            </a:r>
            <a:endParaRPr/>
          </a:p>
        </p:txBody>
      </p:sp>
      <p:sp>
        <p:nvSpPr>
          <p:cNvPr id="51" name="Shape 51"/>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4" name="Shape 22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rtl="0">
              <a:spcBef>
                <a:spcPts val="320"/>
              </a:spcBef>
              <a:spcAft>
                <a:spcPts val="0"/>
              </a:spcAft>
              <a:buClr>
                <a:srgbClr val="00A0AF"/>
              </a:buClr>
              <a:buSzPts val="1800"/>
              <a:buChar char="•"/>
            </a:pPr>
            <a:r>
              <a:rPr lang="en-US">
                <a:solidFill>
                  <a:schemeClr val="dk1"/>
                </a:solidFill>
              </a:rPr>
              <a:t>DOI  (Degree of Interest) functionality</a:t>
            </a:r>
            <a:endParaRPr>
              <a:solidFill>
                <a:schemeClr val="dk1"/>
              </a:solidFill>
            </a:endParaRPr>
          </a:p>
          <a:p>
            <a:pPr marL="914400" lvl="1" indent="-342900" rtl="0">
              <a:spcBef>
                <a:spcPts val="0"/>
              </a:spcBef>
              <a:spcAft>
                <a:spcPts val="0"/>
              </a:spcAft>
              <a:buClr>
                <a:srgbClr val="00A0AF"/>
              </a:buClr>
              <a:buSzPts val="1800"/>
              <a:buChar char="•"/>
            </a:pPr>
            <a:r>
              <a:rPr lang="en-US">
                <a:solidFill>
                  <a:schemeClr val="dk1"/>
                </a:solidFill>
              </a:rPr>
              <a:t>The user selects nodes of interest</a:t>
            </a:r>
            <a:endParaRPr>
              <a:solidFill>
                <a:schemeClr val="dk1"/>
              </a:solidFill>
            </a:endParaRPr>
          </a:p>
          <a:p>
            <a:pPr marL="914400" lvl="1" indent="-342900" rtl="0">
              <a:spcBef>
                <a:spcPts val="0"/>
              </a:spcBef>
              <a:spcAft>
                <a:spcPts val="0"/>
              </a:spcAft>
              <a:buClr>
                <a:srgbClr val="00A0AF"/>
              </a:buClr>
              <a:buSzPts val="1800"/>
              <a:buChar char="•"/>
            </a:pPr>
            <a:r>
              <a:rPr lang="en-US">
                <a:solidFill>
                  <a:schemeClr val="dk1"/>
                </a:solidFill>
              </a:rPr>
              <a:t>The system pulls back new nodes based on this selection</a:t>
            </a:r>
            <a:endParaRPr>
              <a:solidFill>
                <a:schemeClr val="dk1"/>
              </a:solidFill>
            </a:endParaRPr>
          </a:p>
          <a:p>
            <a:pPr marL="914400" lvl="1" indent="-342900" rtl="0">
              <a:spcBef>
                <a:spcPts val="0"/>
              </a:spcBef>
              <a:spcAft>
                <a:spcPts val="0"/>
              </a:spcAft>
              <a:buClr>
                <a:srgbClr val="00A0AF"/>
              </a:buClr>
              <a:buSzPts val="1800"/>
              <a:buChar char="•"/>
            </a:pPr>
            <a:r>
              <a:rPr lang="en-US">
                <a:solidFill>
                  <a:schemeClr val="dk1"/>
                </a:solidFill>
              </a:rPr>
              <a:t>As more nodes of interested are added, the network is continuously updated</a:t>
            </a:r>
            <a:endParaRPr>
              <a:solidFill>
                <a:schemeClr val="dk1"/>
              </a:solidFill>
            </a:endParaRPr>
          </a:p>
          <a:p>
            <a:pPr marL="914400" lvl="1" indent="-323850" rtl="0">
              <a:spcBef>
                <a:spcPts val="0"/>
              </a:spcBef>
              <a:spcAft>
                <a:spcPts val="0"/>
              </a:spcAft>
              <a:buClr>
                <a:schemeClr val="dk1"/>
              </a:buClr>
              <a:buSzPts val="1500"/>
              <a:buChar char="•"/>
            </a:pPr>
            <a:r>
              <a:rPr lang="en-US">
                <a:solidFill>
                  <a:schemeClr val="dk1"/>
                </a:solidFill>
              </a:rPr>
              <a:t>We keep track of the hierarchy of operations</a:t>
            </a:r>
            <a:endParaRPr>
              <a:solidFill>
                <a:schemeClr val="dk1"/>
              </a:solidFill>
            </a:endParaRPr>
          </a:p>
        </p:txBody>
      </p:sp>
      <p:sp>
        <p:nvSpPr>
          <p:cNvPr id="232" name="Shape 23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Nodes can also be expanded in the list view , pulling in more data from the back end database. In this case (Digital Humanities), the document describing the list of summit conferences has been expanded to bring in more nodes ( primarily locations and organizations) to the Network</a:t>
            </a:r>
            <a:endParaRPr/>
          </a:p>
        </p:txBody>
      </p:sp>
      <p:sp>
        <p:nvSpPr>
          <p:cNvPr id="241" name="Shape 241"/>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0" name="Shape 25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We can analyses the distribution of attributes ( in this case birth data of people). We select the outlier and can see in the main view that it is “Victor Hugo”.It is highlighted acorss all views of the grpah</a:t>
            </a:r>
            <a:endParaRPr/>
          </a:p>
        </p:txBody>
      </p:sp>
      <p:sp>
        <p:nvSpPr>
          <p:cNvPr id="258" name="Shape 258"/>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We can examine the structure of the connectivity between the document and location layers. As the regular edges become overdrawn and difficult to discern , we use a matrix to show the connections.</a:t>
            </a:r>
            <a:endParaRPr/>
          </a:p>
          <a:p>
            <a:pPr marL="0" lvl="0" indent="0">
              <a:spcBef>
                <a:spcPts val="0"/>
              </a:spcBef>
              <a:spcAft>
                <a:spcPts val="0"/>
              </a:spcAft>
              <a:buNone/>
            </a:pPr>
            <a:r>
              <a:rPr lang="en-US"/>
              <a:t>NB there are tool tip which are not shcown in the screenshot.</a:t>
            </a:r>
            <a:endParaRPr/>
          </a:p>
        </p:txBody>
      </p:sp>
      <p:sp>
        <p:nvSpPr>
          <p:cNvPr id="267" name="Shape 267"/>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rtl="0">
              <a:spcBef>
                <a:spcPts val="320"/>
              </a:spcBef>
              <a:spcAft>
                <a:spcPts val="0"/>
              </a:spcAft>
              <a:buClr>
                <a:srgbClr val="00A0AF"/>
              </a:buClr>
              <a:buSzPts val="1800"/>
              <a:buChar char="•"/>
            </a:pPr>
            <a:r>
              <a:rPr lang="en-US">
                <a:solidFill>
                  <a:schemeClr val="dk1"/>
                </a:solidFill>
              </a:rPr>
              <a:t>Divide layers into Matrix and Node Link Visualization</a:t>
            </a:r>
            <a:endParaRPr>
              <a:solidFill>
                <a:schemeClr val="dk1"/>
              </a:solidFill>
            </a:endParaRPr>
          </a:p>
          <a:p>
            <a:pPr marL="914400" lvl="1" indent="-342900" rtl="0">
              <a:spcBef>
                <a:spcPts val="0"/>
              </a:spcBef>
              <a:spcAft>
                <a:spcPts val="0"/>
              </a:spcAft>
              <a:buClr>
                <a:srgbClr val="00A0AF"/>
              </a:buClr>
              <a:buSzPts val="1800"/>
              <a:buChar char="•"/>
            </a:pPr>
            <a:r>
              <a:rPr lang="en-US">
                <a:solidFill>
                  <a:schemeClr val="dk1"/>
                </a:solidFill>
              </a:rPr>
              <a:t>Depending on the local network contents, to clarify dense areas within a layer</a:t>
            </a:r>
            <a:endParaRPr/>
          </a:p>
        </p:txBody>
      </p:sp>
      <p:sp>
        <p:nvSpPr>
          <p:cNvPr id="276" name="Shape 276"/>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26</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Comparing Ego Networks, examining how they change over time and where the overlaps are</a:t>
            </a:r>
            <a:endParaRPr/>
          </a:p>
        </p:txBody>
      </p:sp>
      <p:sp>
        <p:nvSpPr>
          <p:cNvPr id="284" name="Shape 284"/>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27</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Comparison of internal structure across layers</a:t>
            </a:r>
            <a:endParaRPr/>
          </a:p>
        </p:txBody>
      </p:sp>
      <p:sp>
        <p:nvSpPr>
          <p:cNvPr id="293" name="Shape 293"/>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We calculate useful network Centralities and can use them to better understand the Network. In this case eigenvector centrality, a measure of how important a node and its neighbours are . This can be done for different layers</a:t>
            </a:r>
            <a:endParaRPr/>
          </a:p>
        </p:txBody>
      </p:sp>
      <p:sp>
        <p:nvSpPr>
          <p:cNvPr id="302" name="Shape 30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29</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rtl="0">
              <a:lnSpc>
                <a:spcPct val="115000"/>
              </a:lnSpc>
              <a:spcBef>
                <a:spcPts val="400"/>
              </a:spcBef>
              <a:spcAft>
                <a:spcPts val="0"/>
              </a:spcAft>
              <a:buClr>
                <a:srgbClr val="00A0AF"/>
              </a:buClr>
              <a:buSzPts val="1600"/>
              <a:buChar char="•"/>
            </a:pPr>
            <a:r>
              <a:rPr lang="en-US" sz="1600">
                <a:solidFill>
                  <a:schemeClr val="dk1"/>
                </a:solidFill>
              </a:rPr>
              <a:t>Technology has come a long way since 19</a:t>
            </a:r>
            <a:r>
              <a:rPr lang="en-US" sz="2700" baseline="30000">
                <a:solidFill>
                  <a:schemeClr val="dk1"/>
                </a:solidFill>
              </a:rPr>
              <a:t>th</a:t>
            </a:r>
            <a:r>
              <a:rPr lang="en-US" sz="1600">
                <a:solidFill>
                  <a:schemeClr val="dk1"/>
                </a:solidFill>
              </a:rPr>
              <a:t> century</a:t>
            </a:r>
            <a:endParaRPr sz="1600">
              <a:solidFill>
                <a:schemeClr val="dk1"/>
              </a:solidFill>
            </a:endParaRPr>
          </a:p>
          <a:p>
            <a:pPr marL="457200" lvl="0" indent="-330200" rtl="0">
              <a:lnSpc>
                <a:spcPct val="115000"/>
              </a:lnSpc>
              <a:spcBef>
                <a:spcPts val="0"/>
              </a:spcBef>
              <a:spcAft>
                <a:spcPts val="0"/>
              </a:spcAft>
              <a:buClr>
                <a:srgbClr val="00A0AF"/>
              </a:buClr>
              <a:buSzPts val="1600"/>
              <a:buChar char="•"/>
            </a:pPr>
            <a:r>
              <a:rPr lang="en-US" sz="1600">
                <a:solidFill>
                  <a:schemeClr val="dk1"/>
                </a:solidFill>
              </a:rPr>
              <a:t>1998 Card, Mackinlay, and Shneiderman described visualization as</a:t>
            </a:r>
            <a:endParaRPr sz="1600">
              <a:solidFill>
                <a:schemeClr val="dk1"/>
              </a:solidFill>
            </a:endParaRPr>
          </a:p>
          <a:p>
            <a:pPr marL="0" lvl="0" indent="457200" rtl="0">
              <a:lnSpc>
                <a:spcPct val="115000"/>
              </a:lnSpc>
              <a:spcBef>
                <a:spcPts val="500"/>
              </a:spcBef>
              <a:spcAft>
                <a:spcPts val="0"/>
              </a:spcAft>
              <a:buNone/>
            </a:pPr>
            <a:endParaRPr sz="1400" i="1">
              <a:solidFill>
                <a:schemeClr val="dk1"/>
              </a:solidFill>
            </a:endParaRPr>
          </a:p>
          <a:p>
            <a:pPr marL="0" lvl="0" indent="0" rtl="0">
              <a:lnSpc>
                <a:spcPct val="115000"/>
              </a:lnSpc>
              <a:spcBef>
                <a:spcPts val="500"/>
              </a:spcBef>
              <a:spcAft>
                <a:spcPts val="0"/>
              </a:spcAft>
              <a:buNone/>
            </a:pPr>
            <a:r>
              <a:rPr lang="en-US" sz="1400" i="1">
                <a:solidFill>
                  <a:schemeClr val="dk1"/>
                </a:solidFill>
              </a:rPr>
              <a:t>"the use of computer-supported, </a:t>
            </a:r>
            <a:r>
              <a:rPr lang="en-US" sz="1400" b="1" i="1">
                <a:solidFill>
                  <a:schemeClr val="dk1"/>
                </a:solidFill>
              </a:rPr>
              <a:t>interactive</a:t>
            </a:r>
            <a:r>
              <a:rPr lang="en-US" sz="1400" i="1">
                <a:solidFill>
                  <a:schemeClr val="dk1"/>
                </a:solidFill>
              </a:rPr>
              <a:t> visual representations of data to amplify cognition.”</a:t>
            </a:r>
            <a:endParaRPr sz="1400" i="1">
              <a:solidFill>
                <a:schemeClr val="dk1"/>
              </a:solidFill>
            </a:endParaRPr>
          </a:p>
          <a:p>
            <a:pPr marL="0" lvl="0" indent="0" rtl="0">
              <a:lnSpc>
                <a:spcPct val="115000"/>
              </a:lnSpc>
              <a:spcBef>
                <a:spcPts val="500"/>
              </a:spcBef>
              <a:spcAft>
                <a:spcPts val="0"/>
              </a:spcAft>
              <a:buNone/>
            </a:pPr>
            <a:endParaRPr sz="1200" i="1">
              <a:solidFill>
                <a:schemeClr val="dk1"/>
              </a:solidFill>
            </a:endParaRPr>
          </a:p>
          <a:p>
            <a:pPr marL="457200" lvl="0" indent="-330200" rtl="0">
              <a:lnSpc>
                <a:spcPct val="115000"/>
              </a:lnSpc>
              <a:spcBef>
                <a:spcPts val="500"/>
              </a:spcBef>
              <a:spcAft>
                <a:spcPts val="0"/>
              </a:spcAft>
              <a:buClr>
                <a:srgbClr val="00A0AF"/>
              </a:buClr>
              <a:buSzPts val="1600"/>
              <a:buChar char="•"/>
            </a:pPr>
            <a:r>
              <a:rPr lang="en-US" sz="1600">
                <a:solidFill>
                  <a:schemeClr val="dk1"/>
                </a:solidFill>
              </a:rPr>
              <a:t>Since then analyses and statistics have been further integrated and resulted in area of visualization: Visual Analytics</a:t>
            </a:r>
            <a:endParaRPr sz="1600">
              <a:solidFill>
                <a:schemeClr val="dk1"/>
              </a:solidFill>
            </a:endParaRPr>
          </a:p>
          <a:p>
            <a:pPr marL="0" lvl="0" indent="0" rtl="0">
              <a:lnSpc>
                <a:spcPct val="115000"/>
              </a:lnSpc>
              <a:spcBef>
                <a:spcPts val="500"/>
              </a:spcBef>
              <a:spcAft>
                <a:spcPts val="0"/>
              </a:spcAft>
              <a:buNone/>
            </a:pPr>
            <a:endParaRPr sz="1600">
              <a:solidFill>
                <a:schemeClr val="dk1"/>
              </a:solidFill>
            </a:endParaRPr>
          </a:p>
          <a:p>
            <a:pPr marL="0" lvl="0" indent="0" rtl="0">
              <a:lnSpc>
                <a:spcPct val="115000"/>
              </a:lnSpc>
              <a:spcBef>
                <a:spcPts val="400"/>
              </a:spcBef>
              <a:spcAft>
                <a:spcPts val="0"/>
              </a:spcAft>
              <a:buNone/>
            </a:pPr>
            <a:r>
              <a:rPr lang="en-US" sz="1400" i="1">
                <a:solidFill>
                  <a:schemeClr val="dk1"/>
                </a:solidFill>
              </a:rPr>
              <a:t>“Visual analytics combines automated analysis techniques with interactive visualizations for an effective understanding, reasoning and decision making on the basis of</a:t>
            </a:r>
            <a:r>
              <a:rPr lang="en-US" sz="1400" b="1" i="1">
                <a:solidFill>
                  <a:schemeClr val="dk1"/>
                </a:solidFill>
              </a:rPr>
              <a:t> very large and complex </a:t>
            </a:r>
            <a:r>
              <a:rPr lang="en-US" sz="1400" i="1">
                <a:solidFill>
                  <a:schemeClr val="dk1"/>
                </a:solidFill>
              </a:rPr>
              <a:t>data sets”</a:t>
            </a:r>
            <a:endParaRPr sz="1600" i="1">
              <a:solidFill>
                <a:schemeClr val="dk1"/>
              </a:solidFill>
            </a:endParaRPr>
          </a:p>
          <a:p>
            <a:pPr marL="0" lvl="0" indent="0" rtl="0">
              <a:lnSpc>
                <a:spcPct val="115000"/>
              </a:lnSpc>
              <a:spcBef>
                <a:spcPts val="400"/>
              </a:spcBef>
              <a:spcAft>
                <a:spcPts val="0"/>
              </a:spcAft>
              <a:buNone/>
            </a:pPr>
            <a:r>
              <a:rPr lang="en-US" sz="1500">
                <a:solidFill>
                  <a:srgbClr val="00A0AF"/>
                </a:solidFill>
              </a:rPr>
              <a:t>•</a:t>
            </a:r>
            <a:r>
              <a:rPr lang="en-US" sz="1500" i="1">
                <a:solidFill>
                  <a:schemeClr val="dk1"/>
                </a:solidFill>
              </a:rPr>
              <a:t>Keim et al.2008</a:t>
            </a:r>
            <a:endParaRPr sz="1500" i="1">
              <a:solidFill>
                <a:schemeClr val="dk1"/>
              </a:solidFill>
            </a:endParaRPr>
          </a:p>
          <a:p>
            <a:pPr marL="0" lvl="0" indent="0">
              <a:spcBef>
                <a:spcPts val="0"/>
              </a:spcBef>
              <a:spcAft>
                <a:spcPts val="0"/>
              </a:spcAft>
              <a:buNone/>
            </a:pPr>
            <a:endParaRPr/>
          </a:p>
        </p:txBody>
      </p:sp>
      <p:sp>
        <p:nvSpPr>
          <p:cNvPr id="62" name="Shape 6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3</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1" name="Shape 311"/>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30</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9" name="Shape 319"/>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31</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 social networks will overlap ,but also have distinct members, changes in one network may cascade and cause changes in another</a:t>
            </a:r>
            <a:endParaRPr/>
          </a:p>
        </p:txBody>
      </p:sp>
      <p:sp>
        <p:nvSpPr>
          <p:cNvPr id="72" name="Shape 7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0" name="Shape 8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81" name="Shape 81"/>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 name="Shape 9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 name="Shape 102"/>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Calibri"/>
              <a:buNone/>
            </a:pPr>
            <a:fld id="{00000000-1234-1234-1234-123412341234}" type="slidenum">
              <a:rPr lang="en-US"/>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page de titre">
  <p:cSld name="1_page de titre">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081836" y="3469902"/>
            <a:ext cx="4809627" cy="940733"/>
          </a:xfrm>
          <a:prstGeom prst="rect">
            <a:avLst/>
          </a:prstGeom>
          <a:noFill/>
          <a:ln>
            <a:noFill/>
          </a:ln>
        </p:spPr>
        <p:txBody>
          <a:bodyPr spcFirstLastPara="1" wrap="square" lIns="91425" tIns="91425" rIns="91425" bIns="91425" anchor="t" anchorCtr="0"/>
          <a:lstStyle>
            <a:lvl1pPr marR="0" lvl="0" algn="l" rtl="0">
              <a:lnSpc>
                <a:spcPct val="80000"/>
              </a:lnSpc>
              <a:spcBef>
                <a:spcPts val="0"/>
              </a:spcBef>
              <a:spcAft>
                <a:spcPts val="0"/>
              </a:spcAft>
              <a:buSzPts val="1400"/>
              <a:buNone/>
              <a:defRPr sz="32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body" idx="1"/>
          </p:nvPr>
        </p:nvSpPr>
        <p:spPr>
          <a:xfrm>
            <a:off x="3081338" y="4410075"/>
            <a:ext cx="4810125" cy="449263"/>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rgbClr val="00A0AF"/>
              </a:buClr>
              <a:buSzPts val="1800"/>
              <a:buFont typeface="Arial"/>
              <a:buNone/>
              <a:defRPr sz="1800" b="0" i="1"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7891462" y="6492875"/>
            <a:ext cx="863600" cy="365125"/>
          </a:xfrm>
          <a:prstGeom prst="rect">
            <a:avLst/>
          </a:prstGeom>
          <a:solidFill>
            <a:srgbClr val="FFFFFF"/>
          </a:solid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re et contenu">
  <p:cSld name="6_Titre et contenu">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583987" y="1440000"/>
            <a:ext cx="8170433" cy="4860000"/>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rgbClr val="00A0AF"/>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23850" algn="l" rtl="0">
              <a:spcBef>
                <a:spcPts val="300"/>
              </a:spcBef>
              <a:spcAft>
                <a:spcPts val="0"/>
              </a:spcAft>
              <a:buClr>
                <a:srgbClr val="00A0AF"/>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rgbClr val="00A0AF"/>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00A0AF"/>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00A0AF"/>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title"/>
          </p:nvPr>
        </p:nvSpPr>
        <p:spPr>
          <a:xfrm>
            <a:off x="584200" y="171810"/>
            <a:ext cx="6299199" cy="99341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7891462" y="6492875"/>
            <a:ext cx="863600" cy="365125"/>
          </a:xfrm>
          <a:prstGeom prst="rect">
            <a:avLst/>
          </a:prstGeom>
          <a:solidFill>
            <a:srgbClr val="FFFFFF"/>
          </a:solid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OULE_BigWireframe.jpg"/>
          <p:cNvPicPr preferRelativeResize="0"/>
          <p:nvPr/>
        </p:nvPicPr>
        <p:blipFill rotWithShape="1">
          <a:blip r:embed="rId3">
            <a:alphaModFix/>
          </a:blip>
          <a:srcRect/>
          <a:stretch/>
        </p:blipFill>
        <p:spPr>
          <a:xfrm>
            <a:off x="0" y="0"/>
            <a:ext cx="5300662" cy="6858000"/>
          </a:xfrm>
          <a:prstGeom prst="rect">
            <a:avLst/>
          </a:prstGeom>
          <a:noFill/>
          <a:ln>
            <a:noFill/>
          </a:ln>
        </p:spPr>
      </p:pic>
      <p:pic>
        <p:nvPicPr>
          <p:cNvPr id="11" name="Shape 11"/>
          <p:cNvPicPr preferRelativeResize="0"/>
          <p:nvPr/>
        </p:nvPicPr>
        <p:blipFill rotWithShape="1">
          <a:blip r:embed="rId4">
            <a:alphaModFix/>
          </a:blip>
          <a:srcRect/>
          <a:stretch/>
        </p:blipFill>
        <p:spPr>
          <a:xfrm>
            <a:off x="5559425" y="5418137"/>
            <a:ext cx="2970212" cy="973137"/>
          </a:xfrm>
          <a:prstGeom prst="rect">
            <a:avLst/>
          </a:prstGeom>
          <a:noFill/>
          <a:ln>
            <a:noFill/>
          </a:ln>
        </p:spPr>
      </p:pic>
      <p:pic>
        <p:nvPicPr>
          <p:cNvPr id="12" name="Shape 12" descr="trait_noir.png"/>
          <p:cNvPicPr preferRelativeResize="0"/>
          <p:nvPr/>
        </p:nvPicPr>
        <p:blipFill rotWithShape="1">
          <a:blip r:embed="rId5">
            <a:alphaModFix/>
          </a:blip>
          <a:srcRect/>
          <a:stretch/>
        </p:blipFill>
        <p:spPr>
          <a:xfrm>
            <a:off x="1689100" y="0"/>
            <a:ext cx="46037" cy="4787900"/>
          </a:xfrm>
          <a:prstGeom prst="rect">
            <a:avLst/>
          </a:prstGeom>
          <a:noFill/>
          <a:ln>
            <a:noFill/>
          </a:ln>
        </p:spPr>
      </p:pic>
      <p:pic>
        <p:nvPicPr>
          <p:cNvPr id="13" name="Shape 13" descr="trait_bleu.png"/>
          <p:cNvPicPr preferRelativeResize="0"/>
          <p:nvPr/>
        </p:nvPicPr>
        <p:blipFill rotWithShape="1">
          <a:blip r:embed="rId6">
            <a:alphaModFix/>
          </a:blip>
          <a:srcRect/>
          <a:stretch/>
        </p:blipFill>
        <p:spPr>
          <a:xfrm>
            <a:off x="2106612" y="3957637"/>
            <a:ext cx="390525" cy="46037"/>
          </a:xfrm>
          <a:prstGeom prst="rect">
            <a:avLst/>
          </a:prstGeom>
          <a:noFill/>
          <a:ln>
            <a:noFill/>
          </a:ln>
        </p:spPr>
      </p:pic>
      <p:sp>
        <p:nvSpPr>
          <p:cNvPr id="14" name="Shape 14"/>
          <p:cNvSpPr txBox="1">
            <a:spLocks noGrp="1"/>
          </p:cNvSpPr>
          <p:nvPr>
            <p:ph type="title"/>
          </p:nvPr>
        </p:nvSpPr>
        <p:spPr>
          <a:xfrm>
            <a:off x="193675" y="171450"/>
            <a:ext cx="6553200" cy="53657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165100" y="1435100"/>
            <a:ext cx="8716962" cy="4486275"/>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891462" y="6492875"/>
            <a:ext cx="863600" cy="365125"/>
          </a:xfrm>
          <a:prstGeom prst="rect">
            <a:avLst/>
          </a:prstGeom>
          <a:solidFill>
            <a:srgbClr val="FFFFFF"/>
          </a:solid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3">
            <a:alphaModFix/>
          </a:blip>
          <a:srcRect/>
          <a:stretch/>
        </p:blipFill>
        <p:spPr>
          <a:xfrm>
            <a:off x="7121525" y="357187"/>
            <a:ext cx="1631950" cy="534987"/>
          </a:xfrm>
          <a:prstGeom prst="rect">
            <a:avLst/>
          </a:prstGeom>
          <a:noFill/>
          <a:ln>
            <a:noFill/>
          </a:ln>
        </p:spPr>
      </p:pic>
      <p:pic>
        <p:nvPicPr>
          <p:cNvPr id="23" name="Shape 23" descr="BOULE_SmallWireframe.jpg"/>
          <p:cNvPicPr preferRelativeResize="0"/>
          <p:nvPr/>
        </p:nvPicPr>
        <p:blipFill rotWithShape="1">
          <a:blip r:embed="rId4">
            <a:alphaModFix/>
          </a:blip>
          <a:srcRect/>
          <a:stretch/>
        </p:blipFill>
        <p:spPr>
          <a:xfrm>
            <a:off x="0" y="0"/>
            <a:ext cx="2624137" cy="3225800"/>
          </a:xfrm>
          <a:prstGeom prst="rect">
            <a:avLst/>
          </a:prstGeom>
          <a:noFill/>
          <a:ln>
            <a:noFill/>
          </a:ln>
        </p:spPr>
      </p:pic>
      <p:pic>
        <p:nvPicPr>
          <p:cNvPr id="24" name="Shape 24" descr="trait_noir.png"/>
          <p:cNvPicPr preferRelativeResize="0"/>
          <p:nvPr/>
        </p:nvPicPr>
        <p:blipFill rotWithShape="1">
          <a:blip r:embed="rId5">
            <a:alphaModFix/>
          </a:blip>
          <a:srcRect/>
          <a:stretch/>
        </p:blipFill>
        <p:spPr>
          <a:xfrm>
            <a:off x="357187" y="0"/>
            <a:ext cx="33337" cy="1439862"/>
          </a:xfrm>
          <a:prstGeom prst="rect">
            <a:avLst/>
          </a:prstGeom>
          <a:noFill/>
          <a:ln>
            <a:noFill/>
          </a:ln>
        </p:spPr>
      </p:pic>
      <p:pic>
        <p:nvPicPr>
          <p:cNvPr id="25" name="Shape 25" descr="url_LIST.png"/>
          <p:cNvPicPr preferRelativeResize="0"/>
          <p:nvPr/>
        </p:nvPicPr>
        <p:blipFill rotWithShape="1">
          <a:blip r:embed="rId6">
            <a:alphaModFix/>
          </a:blip>
          <a:srcRect/>
          <a:stretch/>
        </p:blipFill>
        <p:spPr>
          <a:xfrm>
            <a:off x="371475" y="6426200"/>
            <a:ext cx="520700" cy="187325"/>
          </a:xfrm>
          <a:prstGeom prst="rect">
            <a:avLst/>
          </a:prstGeom>
          <a:noFill/>
          <a:ln>
            <a:noFill/>
          </a:ln>
        </p:spPr>
      </p:pic>
      <p:pic>
        <p:nvPicPr>
          <p:cNvPr id="26" name="Shape 26" descr="trait_bleu.png"/>
          <p:cNvPicPr preferRelativeResize="0"/>
          <p:nvPr/>
        </p:nvPicPr>
        <p:blipFill rotWithShape="1">
          <a:blip r:embed="rId7">
            <a:alphaModFix/>
          </a:blip>
          <a:srcRect/>
          <a:stretch/>
        </p:blipFill>
        <p:spPr>
          <a:xfrm>
            <a:off x="679450" y="1165225"/>
            <a:ext cx="390525" cy="46037"/>
          </a:xfrm>
          <a:prstGeom prst="rect">
            <a:avLst/>
          </a:prstGeom>
          <a:noFill/>
          <a:ln>
            <a:noFill/>
          </a:ln>
        </p:spPr>
      </p:pic>
      <p:sp>
        <p:nvSpPr>
          <p:cNvPr id="27" name="Shape 27"/>
          <p:cNvSpPr txBox="1">
            <a:spLocks noGrp="1"/>
          </p:cNvSpPr>
          <p:nvPr>
            <p:ph type="title"/>
          </p:nvPr>
        </p:nvSpPr>
        <p:spPr>
          <a:xfrm>
            <a:off x="193675" y="171450"/>
            <a:ext cx="6553200" cy="53657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1"/>
          </p:nvPr>
        </p:nvSpPr>
        <p:spPr>
          <a:xfrm>
            <a:off x="165100" y="1435100"/>
            <a:ext cx="8716962" cy="4486275"/>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spcBef>
                <a:spcPts val="560"/>
              </a:spcBef>
              <a:spcAft>
                <a:spcPts val="0"/>
              </a:spcAft>
              <a:buClr>
                <a:srgbClr val="00A0AF"/>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7891462" y="6492875"/>
            <a:ext cx="863600" cy="365125"/>
          </a:xfrm>
          <a:prstGeom prst="rect">
            <a:avLst/>
          </a:prstGeom>
          <a:solidFill>
            <a:srgbClr val="FFFFFF"/>
          </a:solid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843087" y="334675"/>
            <a:ext cx="6048300" cy="1701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200"/>
              <a:buFont typeface="Arial"/>
              <a:buNone/>
            </a:pPr>
            <a:r>
              <a:rPr lang="en-US" sz="3200" b="1" i="1" u="none" strike="noStrike" cap="none">
                <a:solidFill>
                  <a:schemeClr val="dk1"/>
                </a:solidFill>
                <a:latin typeface="Arial"/>
                <a:ea typeface="Arial"/>
                <a:cs typeface="Arial"/>
                <a:sym typeface="Arial"/>
              </a:rPr>
              <a:t>BLIZAAR: VISUALIZATION OF MULTILAYER NETWORKS</a:t>
            </a:r>
            <a:endParaRPr/>
          </a:p>
        </p:txBody>
      </p:sp>
      <p:sp>
        <p:nvSpPr>
          <p:cNvPr id="39" name="Shape 39"/>
          <p:cNvSpPr txBox="1">
            <a:spLocks noGrp="1"/>
          </p:cNvSpPr>
          <p:nvPr>
            <p:ph type="body" idx="1"/>
          </p:nvPr>
        </p:nvSpPr>
        <p:spPr>
          <a:xfrm>
            <a:off x="1962362" y="1426125"/>
            <a:ext cx="4810200" cy="44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A0AF"/>
              </a:buClr>
              <a:buSzPts val="1800"/>
              <a:buFont typeface="Arial"/>
              <a:buNone/>
            </a:pPr>
            <a:r>
              <a:rPr lang="en-US" sz="1800" b="0" i="1" u="none" strike="noStrike" cap="none">
                <a:solidFill>
                  <a:schemeClr val="dk1"/>
                </a:solidFill>
                <a:latin typeface="Arial"/>
                <a:ea typeface="Arial"/>
                <a:cs typeface="Arial"/>
                <a:sym typeface="Arial"/>
              </a:rPr>
              <a:t>Dr. Fintan McGee</a:t>
            </a:r>
            <a:endParaRPr/>
          </a:p>
          <a:p>
            <a:pPr marL="0" marR="0" lvl="0" indent="0" algn="l" rtl="0">
              <a:lnSpc>
                <a:spcPct val="100000"/>
              </a:lnSpc>
              <a:spcBef>
                <a:spcPts val="360"/>
              </a:spcBef>
              <a:spcAft>
                <a:spcPts val="0"/>
              </a:spcAft>
              <a:buClr>
                <a:srgbClr val="00A0AF"/>
              </a:buClr>
              <a:buSzPts val="1800"/>
              <a:buFont typeface="Arial"/>
              <a:buNone/>
            </a:pPr>
            <a:r>
              <a:rPr lang="en-US" sz="1800" b="0" i="1" u="none" strike="noStrike" cap="none">
                <a:solidFill>
                  <a:schemeClr val="dk1"/>
                </a:solidFill>
                <a:latin typeface="Arial"/>
                <a:ea typeface="Arial"/>
                <a:cs typeface="Arial"/>
                <a:sym typeface="Arial"/>
              </a:rPr>
              <a:t>D</a:t>
            </a:r>
            <a:r>
              <a:rPr lang="en-US"/>
              <a:t>r.</a:t>
            </a:r>
            <a:r>
              <a:rPr lang="en-US" sz="1800" b="0" i="1" u="none" strike="noStrike" cap="none">
                <a:solidFill>
                  <a:schemeClr val="dk1"/>
                </a:solidFill>
                <a:latin typeface="Arial"/>
                <a:ea typeface="Arial"/>
                <a:cs typeface="Arial"/>
                <a:sym typeface="Arial"/>
              </a:rPr>
              <a:t> Marten D</a:t>
            </a:r>
            <a:r>
              <a:rPr lang="en-US"/>
              <a:t>ü</a:t>
            </a:r>
            <a:r>
              <a:rPr lang="en-US" sz="1800" b="0" i="1" u="none" strike="noStrike" cap="none">
                <a:solidFill>
                  <a:schemeClr val="dk1"/>
                </a:solidFill>
                <a:latin typeface="Arial"/>
                <a:ea typeface="Arial"/>
                <a:cs typeface="Arial"/>
                <a:sym typeface="Arial"/>
              </a:rPr>
              <a:t>ring</a:t>
            </a:r>
            <a:endParaRPr/>
          </a:p>
        </p:txBody>
      </p:sp>
      <p:sp>
        <p:nvSpPr>
          <p:cNvPr id="40" name="Shape 40"/>
          <p:cNvSpPr txBox="1"/>
          <p:nvPr/>
        </p:nvSpPr>
        <p:spPr>
          <a:xfrm>
            <a:off x="7891462" y="6492875"/>
            <a:ext cx="863600" cy="365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a:p>
        </p:txBody>
      </p:sp>
      <p:sp>
        <p:nvSpPr>
          <p:cNvPr id="41" name="Shape 41"/>
          <p:cNvSpPr txBox="1"/>
          <p:nvPr/>
        </p:nvSpPr>
        <p:spPr>
          <a:xfrm>
            <a:off x="1851350" y="2388175"/>
            <a:ext cx="7305000" cy="1547100"/>
          </a:xfrm>
          <a:prstGeom prst="rect">
            <a:avLst/>
          </a:prstGeom>
          <a:noFill/>
          <a:ln>
            <a:noFill/>
          </a:ln>
        </p:spPr>
        <p:txBody>
          <a:bodyPr spcFirstLastPara="1" wrap="square" lIns="91425" tIns="91425" rIns="91425" bIns="91425" anchor="ctr" anchorCtr="0">
            <a:noAutofit/>
          </a:bodyPr>
          <a:lstStyle/>
          <a:p>
            <a:pPr marL="0" lvl="0" indent="0" rtl="0">
              <a:spcBef>
                <a:spcPts val="300"/>
              </a:spcBef>
              <a:spcAft>
                <a:spcPts val="0"/>
              </a:spcAft>
              <a:buNone/>
            </a:pPr>
            <a:r>
              <a:rPr lang="en-US" sz="2300" i="1">
                <a:solidFill>
                  <a:schemeClr val="dk1"/>
                </a:solidFill>
              </a:rPr>
              <a:t>Hy</a:t>
            </a:r>
            <a:r>
              <a:rPr lang="en-US" sz="2300" b="1" i="1">
                <a:solidFill>
                  <a:schemeClr val="dk1"/>
                </a:solidFill>
              </a:rPr>
              <a:t>B</a:t>
            </a:r>
            <a:r>
              <a:rPr lang="en-US" sz="2300" i="1">
                <a:solidFill>
                  <a:schemeClr val="dk1"/>
                </a:solidFill>
              </a:rPr>
              <a:t>rid Visua</a:t>
            </a:r>
            <a:r>
              <a:rPr lang="en-US" sz="2300" b="1" i="1">
                <a:solidFill>
                  <a:schemeClr val="dk1"/>
                </a:solidFill>
              </a:rPr>
              <a:t>LIZ</a:t>
            </a:r>
            <a:r>
              <a:rPr lang="en-US" sz="2300" i="1">
                <a:solidFill>
                  <a:schemeClr val="dk1"/>
                </a:solidFill>
              </a:rPr>
              <a:t>ation of Dyn</a:t>
            </a:r>
            <a:r>
              <a:rPr lang="en-US" sz="2300" b="1" i="1">
                <a:solidFill>
                  <a:schemeClr val="dk1"/>
                </a:solidFill>
              </a:rPr>
              <a:t>A</a:t>
            </a:r>
            <a:r>
              <a:rPr lang="en-US" sz="2300" i="1">
                <a:solidFill>
                  <a:schemeClr val="dk1"/>
                </a:solidFill>
              </a:rPr>
              <a:t>mic Multil</a:t>
            </a:r>
            <a:r>
              <a:rPr lang="en-US" sz="2300" b="1" i="1">
                <a:solidFill>
                  <a:schemeClr val="dk1"/>
                </a:solidFill>
              </a:rPr>
              <a:t>A</a:t>
            </a:r>
            <a:r>
              <a:rPr lang="en-US" sz="2300" i="1">
                <a:solidFill>
                  <a:schemeClr val="dk1"/>
                </a:solidFill>
              </a:rPr>
              <a:t>yer G</a:t>
            </a:r>
            <a:r>
              <a:rPr lang="en-US" sz="2300" b="1" i="1">
                <a:solidFill>
                  <a:schemeClr val="dk1"/>
                </a:solidFill>
              </a:rPr>
              <a:t>R</a:t>
            </a:r>
            <a:r>
              <a:rPr lang="en-US" sz="2300" i="1">
                <a:solidFill>
                  <a:schemeClr val="dk1"/>
                </a:solidFill>
              </a:rPr>
              <a:t>aphs</a:t>
            </a:r>
            <a:endParaRPr>
              <a:solidFill>
                <a:schemeClr val="dk1"/>
              </a:solidFill>
            </a:endParaRPr>
          </a:p>
        </p:txBody>
      </p:sp>
      <p:sp>
        <p:nvSpPr>
          <p:cNvPr id="42" name="Shape 42"/>
          <p:cNvSpPr txBox="1"/>
          <p:nvPr/>
        </p:nvSpPr>
        <p:spPr>
          <a:xfrm>
            <a:off x="0" y="2464363"/>
            <a:ext cx="2272200" cy="3215700"/>
          </a:xfrm>
          <a:prstGeom prst="rect">
            <a:avLst/>
          </a:prstGeom>
          <a:noFill/>
          <a:ln>
            <a:noFill/>
          </a:ln>
        </p:spPr>
        <p:txBody>
          <a:bodyPr spcFirstLastPara="1" wrap="square" lIns="91425" tIns="91425" rIns="91425" bIns="91425" anchor="ctr" anchorCtr="0">
            <a:noAutofit/>
          </a:bodyPr>
          <a:lstStyle/>
          <a:p>
            <a:pPr marL="0" lvl="0" indent="0" rtl="0">
              <a:spcBef>
                <a:spcPts val="320"/>
              </a:spcBef>
              <a:spcAft>
                <a:spcPts val="0"/>
              </a:spcAft>
              <a:buNone/>
            </a:pPr>
            <a:r>
              <a:rPr lang="en-US" sz="1100">
                <a:solidFill>
                  <a:schemeClr val="dk1"/>
                </a:solidFill>
              </a:rPr>
              <a:t>Dr. Mohammad Ghoniem </a:t>
            </a:r>
            <a:br>
              <a:rPr lang="en-US" sz="1100">
                <a:solidFill>
                  <a:schemeClr val="dk1"/>
                </a:solidFill>
              </a:rPr>
            </a:br>
            <a:r>
              <a:rPr lang="en-US" sz="1100">
                <a:solidFill>
                  <a:schemeClr val="dk1"/>
                </a:solidFill>
              </a:rPr>
              <a:t>(PI Lux)</a:t>
            </a:r>
            <a:endParaRPr sz="1100">
              <a:solidFill>
                <a:schemeClr val="dk1"/>
              </a:solidFill>
            </a:endParaRPr>
          </a:p>
          <a:p>
            <a:pPr marL="0" lvl="0" indent="0" rtl="0">
              <a:spcBef>
                <a:spcPts val="320"/>
              </a:spcBef>
              <a:spcAft>
                <a:spcPts val="0"/>
              </a:spcAft>
              <a:buNone/>
            </a:pPr>
            <a:r>
              <a:rPr lang="en-US" sz="1100">
                <a:solidFill>
                  <a:schemeClr val="dk1"/>
                </a:solidFill>
              </a:rPr>
              <a:t>Dr. Fintan McGee</a:t>
            </a:r>
            <a:endParaRPr sz="1100">
              <a:solidFill>
                <a:schemeClr val="dk1"/>
              </a:solidFill>
            </a:endParaRPr>
          </a:p>
          <a:p>
            <a:pPr marL="0" lvl="0" indent="0" rtl="0">
              <a:spcBef>
                <a:spcPts val="320"/>
              </a:spcBef>
              <a:spcAft>
                <a:spcPts val="0"/>
              </a:spcAft>
              <a:buNone/>
            </a:pPr>
            <a:r>
              <a:rPr lang="en-US" sz="1100">
                <a:solidFill>
                  <a:schemeClr val="dk1"/>
                </a:solidFill>
              </a:rPr>
              <a:t>Dr. Marten Düring</a:t>
            </a:r>
            <a:endParaRPr sz="1100">
              <a:solidFill>
                <a:schemeClr val="dk1"/>
              </a:solidFill>
            </a:endParaRPr>
          </a:p>
          <a:p>
            <a:pPr marL="0" lvl="0" indent="0" rtl="0">
              <a:spcBef>
                <a:spcPts val="320"/>
              </a:spcBef>
              <a:spcAft>
                <a:spcPts val="0"/>
              </a:spcAft>
              <a:buNone/>
            </a:pPr>
            <a:r>
              <a:rPr lang="en-US" sz="1100">
                <a:solidFill>
                  <a:schemeClr val="dk1"/>
                </a:solidFill>
              </a:rPr>
              <a:t>Mikaël Stefas</a:t>
            </a:r>
            <a:endParaRPr sz="1100">
              <a:solidFill>
                <a:schemeClr val="dk1"/>
              </a:solidFill>
            </a:endParaRPr>
          </a:p>
          <a:p>
            <a:pPr marL="0" lvl="0" indent="0" rtl="0">
              <a:spcBef>
                <a:spcPts val="320"/>
              </a:spcBef>
              <a:spcAft>
                <a:spcPts val="0"/>
              </a:spcAft>
              <a:buNone/>
            </a:pPr>
            <a:r>
              <a:rPr lang="en-US" sz="1100">
                <a:solidFill>
                  <a:schemeClr val="dk1"/>
                </a:solidFill>
              </a:rPr>
              <a:t>Dr Simone Zorzan</a:t>
            </a:r>
            <a:endParaRPr sz="1100">
              <a:solidFill>
                <a:schemeClr val="dk1"/>
              </a:solidFill>
            </a:endParaRPr>
          </a:p>
          <a:p>
            <a:pPr marL="0" lvl="0" indent="0" rtl="0">
              <a:spcBef>
                <a:spcPts val="320"/>
              </a:spcBef>
              <a:spcAft>
                <a:spcPts val="0"/>
              </a:spcAft>
              <a:buNone/>
            </a:pPr>
            <a:endParaRPr sz="1100" b="1">
              <a:solidFill>
                <a:schemeClr val="dk1"/>
              </a:solidFill>
            </a:endParaRPr>
          </a:p>
          <a:p>
            <a:pPr marL="0" lvl="0" indent="0" rtl="0">
              <a:spcBef>
                <a:spcPts val="320"/>
              </a:spcBef>
              <a:spcAft>
                <a:spcPts val="0"/>
              </a:spcAft>
              <a:buNone/>
            </a:pPr>
            <a:r>
              <a:rPr lang="en-US" sz="1100">
                <a:solidFill>
                  <a:schemeClr val="dk1"/>
                </a:solidFill>
              </a:rPr>
              <a:t>Dr. Bruno Pinaud (PI F)</a:t>
            </a:r>
            <a:endParaRPr sz="1100">
              <a:solidFill>
                <a:schemeClr val="dk1"/>
              </a:solidFill>
            </a:endParaRPr>
          </a:p>
          <a:p>
            <a:pPr marL="0" lvl="0" indent="0" rtl="0">
              <a:spcBef>
                <a:spcPts val="320"/>
              </a:spcBef>
              <a:spcAft>
                <a:spcPts val="0"/>
              </a:spcAft>
              <a:buNone/>
            </a:pPr>
            <a:r>
              <a:rPr lang="en-US" sz="1100">
                <a:solidFill>
                  <a:schemeClr val="dk1"/>
                </a:solidFill>
              </a:rPr>
              <a:t>Prof. Guy Melançon</a:t>
            </a:r>
            <a:endParaRPr sz="1100">
              <a:solidFill>
                <a:schemeClr val="dk1"/>
              </a:solidFill>
            </a:endParaRPr>
          </a:p>
          <a:p>
            <a:pPr marL="0" lvl="0" indent="0" rtl="0">
              <a:spcBef>
                <a:spcPts val="320"/>
              </a:spcBef>
              <a:spcAft>
                <a:spcPts val="0"/>
              </a:spcAft>
              <a:buNone/>
            </a:pPr>
            <a:r>
              <a:rPr lang="en-US" sz="1100">
                <a:solidFill>
                  <a:schemeClr val="dk1"/>
                </a:solidFill>
              </a:rPr>
              <a:t>Dr. Sebastien Rufiange</a:t>
            </a:r>
            <a:endParaRPr sz="1100">
              <a:solidFill>
                <a:schemeClr val="dk1"/>
              </a:solidFill>
            </a:endParaRPr>
          </a:p>
          <a:p>
            <a:pPr marL="0" lvl="0" indent="0" rtl="0">
              <a:spcBef>
                <a:spcPts val="320"/>
              </a:spcBef>
              <a:spcAft>
                <a:spcPts val="0"/>
              </a:spcAft>
              <a:buNone/>
            </a:pPr>
            <a:r>
              <a:rPr lang="en-US" sz="1100">
                <a:solidFill>
                  <a:schemeClr val="dk1"/>
                </a:solidFill>
              </a:rPr>
              <a:t>Dr. Stefan Bornhofen</a:t>
            </a:r>
            <a:endParaRPr sz="1100">
              <a:solidFill>
                <a:schemeClr val="dk1"/>
              </a:solidFill>
            </a:endParaRPr>
          </a:p>
          <a:p>
            <a:pPr marL="0" lvl="0" indent="0" rtl="0">
              <a:spcBef>
                <a:spcPts val="320"/>
              </a:spcBef>
              <a:spcAft>
                <a:spcPts val="0"/>
              </a:spcAft>
              <a:buNone/>
            </a:pPr>
            <a:r>
              <a:rPr lang="en-US" sz="1100">
                <a:solidFill>
                  <a:schemeClr val="dk1"/>
                </a:solidFill>
              </a:rPr>
              <a:t>Dr. Maria Malek</a:t>
            </a:r>
            <a:endParaRPr sz="1100">
              <a:solidFill>
                <a:schemeClr val="dk1"/>
              </a:solidFill>
            </a:endParaRPr>
          </a:p>
          <a:p>
            <a:pPr marL="0" lvl="0" indent="0" rtl="0">
              <a:spcBef>
                <a:spcPts val="320"/>
              </a:spcBef>
              <a:spcAft>
                <a:spcPts val="0"/>
              </a:spcAft>
              <a:buNone/>
            </a:pPr>
            <a:r>
              <a:rPr lang="en-US" sz="1100">
                <a:solidFill>
                  <a:schemeClr val="dk1"/>
                </a:solidFill>
              </a:rPr>
              <a:t>Joachim Yerusalemi</a:t>
            </a:r>
            <a:endParaRPr sz="1100">
              <a:solidFill>
                <a:schemeClr val="dk1"/>
              </a:solidFill>
            </a:endParaRPr>
          </a:p>
          <a:p>
            <a:pPr marL="0" lvl="0" indent="0" rtl="0">
              <a:spcBef>
                <a:spcPts val="320"/>
              </a:spcBef>
              <a:spcAft>
                <a:spcPts val="0"/>
              </a:spcAft>
              <a:buNone/>
            </a:pPr>
            <a:r>
              <a:rPr lang="en-US" sz="1100">
                <a:solidFill>
                  <a:schemeClr val="dk1"/>
                </a:solidFill>
              </a:rPr>
              <a:t>Antoine Laumond</a:t>
            </a:r>
            <a:endParaRPr sz="1100">
              <a:solidFill>
                <a:schemeClr val="dk1"/>
              </a:solidFill>
            </a:endParaRPr>
          </a:p>
          <a:p>
            <a:pPr marL="0" lvl="0" indent="0" rtl="0">
              <a:spcBef>
                <a:spcPts val="320"/>
              </a:spcBef>
              <a:spcAft>
                <a:spcPts val="0"/>
              </a:spcAft>
              <a:buNone/>
            </a:pPr>
            <a:endParaRPr sz="1100">
              <a:solidFill>
                <a:schemeClr val="dk1"/>
              </a:solidFill>
            </a:endParaRPr>
          </a:p>
          <a:p>
            <a:pPr marL="0" lvl="0" indent="0" rtl="0">
              <a:spcBef>
                <a:spcPts val="320"/>
              </a:spcBef>
              <a:spcAft>
                <a:spcPts val="0"/>
              </a:spcAft>
              <a:buNone/>
            </a:pPr>
            <a:endParaRPr sz="1100">
              <a:solidFill>
                <a:schemeClr val="dk1"/>
              </a:solidFill>
            </a:endParaRPr>
          </a:p>
        </p:txBody>
      </p:sp>
      <p:pic>
        <p:nvPicPr>
          <p:cNvPr id="43" name="Shape 43"/>
          <p:cNvPicPr preferRelativeResize="0"/>
          <p:nvPr/>
        </p:nvPicPr>
        <p:blipFill rotWithShape="1">
          <a:blip r:embed="rId3">
            <a:alphaModFix/>
          </a:blip>
          <a:srcRect l="43390"/>
          <a:stretch/>
        </p:blipFill>
        <p:spPr>
          <a:xfrm>
            <a:off x="2452675" y="3715050"/>
            <a:ext cx="1234750" cy="714375"/>
          </a:xfrm>
          <a:prstGeom prst="rect">
            <a:avLst/>
          </a:prstGeom>
          <a:noFill/>
          <a:ln>
            <a:noFill/>
          </a:ln>
        </p:spPr>
      </p:pic>
      <p:pic>
        <p:nvPicPr>
          <p:cNvPr id="44" name="Shape 44"/>
          <p:cNvPicPr preferRelativeResize="0"/>
          <p:nvPr/>
        </p:nvPicPr>
        <p:blipFill>
          <a:blip r:embed="rId4">
            <a:alphaModFix/>
          </a:blip>
          <a:stretch>
            <a:fillRect/>
          </a:stretch>
        </p:blipFill>
        <p:spPr>
          <a:xfrm>
            <a:off x="5153475" y="3715050"/>
            <a:ext cx="714375" cy="714375"/>
          </a:xfrm>
          <a:prstGeom prst="rect">
            <a:avLst/>
          </a:prstGeom>
          <a:noFill/>
          <a:ln>
            <a:noFill/>
          </a:ln>
        </p:spPr>
      </p:pic>
      <p:pic>
        <p:nvPicPr>
          <p:cNvPr id="45" name="Shape 45"/>
          <p:cNvPicPr preferRelativeResize="0"/>
          <p:nvPr/>
        </p:nvPicPr>
        <p:blipFill>
          <a:blip r:embed="rId5">
            <a:alphaModFix/>
          </a:blip>
          <a:stretch>
            <a:fillRect/>
          </a:stretch>
        </p:blipFill>
        <p:spPr>
          <a:xfrm>
            <a:off x="4182325" y="3715050"/>
            <a:ext cx="476250" cy="714375"/>
          </a:xfrm>
          <a:prstGeom prst="rect">
            <a:avLst/>
          </a:prstGeom>
          <a:noFill/>
          <a:ln>
            <a:noFill/>
          </a:ln>
        </p:spPr>
      </p:pic>
      <p:pic>
        <p:nvPicPr>
          <p:cNvPr id="46" name="Shape 46"/>
          <p:cNvPicPr preferRelativeResize="0"/>
          <p:nvPr/>
        </p:nvPicPr>
        <p:blipFill rotWithShape="1">
          <a:blip r:embed="rId6">
            <a:alphaModFix/>
          </a:blip>
          <a:srcRect/>
          <a:stretch/>
        </p:blipFill>
        <p:spPr>
          <a:xfrm>
            <a:off x="6362750" y="3505537"/>
            <a:ext cx="1282725" cy="1133400"/>
          </a:xfrm>
          <a:prstGeom prst="rect">
            <a:avLst/>
          </a:prstGeom>
          <a:noFill/>
          <a:ln>
            <a:noFill/>
          </a:ln>
        </p:spPr>
      </p:pic>
      <p:sp>
        <p:nvSpPr>
          <p:cNvPr id="47" name="Shape 47"/>
          <p:cNvSpPr txBox="1"/>
          <p:nvPr/>
        </p:nvSpPr>
        <p:spPr>
          <a:xfrm>
            <a:off x="1843075" y="5156100"/>
            <a:ext cx="3729000" cy="1701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i="1">
                <a:solidFill>
                  <a:schemeClr val="dk1"/>
                </a:solidFill>
              </a:rPr>
              <a:t>This work was (partially) funded by the ANR grant BLIZAAR ANR-15-CE23-0002-01 and the FNR grant BLIZAAR INTER/ANR/14/9909176. </a:t>
            </a:r>
            <a:endParaRPr sz="1200"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130" name="Shape 130"/>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Biological Data</a:t>
            </a:r>
            <a:endParaRPr/>
          </a:p>
        </p:txBody>
      </p:sp>
      <p:sp>
        <p:nvSpPr>
          <p:cNvPr id="131" name="Shape 131"/>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10</a:t>
            </a:fld>
            <a:endParaRPr/>
          </a:p>
        </p:txBody>
      </p:sp>
      <p:pic>
        <p:nvPicPr>
          <p:cNvPr id="132" name="Shape 132"/>
          <p:cNvPicPr preferRelativeResize="0"/>
          <p:nvPr/>
        </p:nvPicPr>
        <p:blipFill>
          <a:blip r:embed="rId3">
            <a:alphaModFix/>
          </a:blip>
          <a:stretch>
            <a:fillRect/>
          </a:stretch>
        </p:blipFill>
        <p:spPr>
          <a:xfrm>
            <a:off x="1225075" y="1440000"/>
            <a:ext cx="6693850" cy="5020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rtl="0">
              <a:spcBef>
                <a:spcPts val="320"/>
              </a:spcBef>
              <a:spcAft>
                <a:spcPts val="0"/>
              </a:spcAft>
              <a:buNone/>
            </a:pPr>
            <a:endParaRPr b="1"/>
          </a:p>
          <a:p>
            <a:pPr marL="0" lvl="0" indent="0">
              <a:spcBef>
                <a:spcPts val="320"/>
              </a:spcBef>
              <a:spcAft>
                <a:spcPts val="0"/>
              </a:spcAft>
              <a:buNone/>
            </a:pPr>
            <a:r>
              <a:rPr lang="en-US" b="1"/>
              <a:t>(1) Content overview</a:t>
            </a:r>
            <a:r>
              <a:rPr lang="en-US"/>
              <a:t> </a:t>
            </a:r>
            <a:endParaRPr/>
          </a:p>
          <a:p>
            <a:pPr marL="0" lvl="0" indent="0" rtl="0">
              <a:spcBef>
                <a:spcPts val="320"/>
              </a:spcBef>
              <a:spcAft>
                <a:spcPts val="0"/>
              </a:spcAft>
              <a:buNone/>
            </a:pPr>
            <a:r>
              <a:rPr lang="en-US"/>
              <a:t>I am interested in a specific protein / metabolite / Gene /experiment. I would like an overview of the related entities and I need to restrict the results based on the strength of relationships between entities. This helps me to decide which entities I want to analyse in greater detail. </a:t>
            </a:r>
            <a:endParaRPr/>
          </a:p>
          <a:p>
            <a:pPr marL="0" lvl="0" indent="0" rtl="0">
              <a:spcBef>
                <a:spcPts val="320"/>
              </a:spcBef>
              <a:spcAft>
                <a:spcPts val="0"/>
              </a:spcAft>
              <a:buNone/>
            </a:pPr>
            <a:endParaRPr/>
          </a:p>
          <a:p>
            <a:pPr marL="0" lvl="0" indent="0" rtl="0">
              <a:spcBef>
                <a:spcPts val="320"/>
              </a:spcBef>
              <a:spcAft>
                <a:spcPts val="0"/>
              </a:spcAft>
              <a:buNone/>
            </a:pPr>
            <a:endParaRPr/>
          </a:p>
          <a:p>
            <a:pPr marL="0" lvl="0" indent="0" rtl="0">
              <a:spcBef>
                <a:spcPts val="320"/>
              </a:spcBef>
              <a:spcAft>
                <a:spcPts val="0"/>
              </a:spcAft>
              <a:buNone/>
            </a:pPr>
            <a:r>
              <a:rPr lang="en-US" b="1"/>
              <a:t>(2) Query knowledge expansion </a:t>
            </a:r>
            <a:endParaRPr/>
          </a:p>
          <a:p>
            <a:pPr marL="0" lvl="0" indent="0" rtl="0">
              <a:spcBef>
                <a:spcPts val="320"/>
              </a:spcBef>
              <a:spcAft>
                <a:spcPts val="0"/>
              </a:spcAft>
              <a:buNone/>
            </a:pPr>
            <a:r>
              <a:rPr lang="en-US"/>
              <a:t>I am interested in a specific set of genes, metabolites and proteins. I would like to find items related to this set without being overloaded by data. Once I have found an item of interest, I would like to add its related neighbours to better understand the data. I would like to understand the relationship between two selected entities.</a:t>
            </a:r>
            <a:endParaRPr/>
          </a:p>
        </p:txBody>
      </p:sp>
      <p:sp>
        <p:nvSpPr>
          <p:cNvPr id="139" name="Shape 139"/>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Biology use case: User stories</a:t>
            </a:r>
            <a:endParaRPr/>
          </a:p>
        </p:txBody>
      </p:sp>
      <p:sp>
        <p:nvSpPr>
          <p:cNvPr id="140" name="Shape 140"/>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chemeClr val="dk1"/>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rtl="0">
              <a:spcBef>
                <a:spcPts val="320"/>
              </a:spcBef>
              <a:spcAft>
                <a:spcPts val="0"/>
              </a:spcAft>
              <a:buNone/>
            </a:pPr>
            <a:endParaRPr dirty="0"/>
          </a:p>
          <a:p>
            <a:pPr marL="0" lvl="0" indent="0">
              <a:spcBef>
                <a:spcPts val="320"/>
              </a:spcBef>
              <a:spcAft>
                <a:spcPts val="0"/>
              </a:spcAft>
              <a:buNone/>
            </a:pPr>
            <a:r>
              <a:rPr lang="en-US" b="1" dirty="0"/>
              <a:t>(3) Explore search results</a:t>
            </a:r>
            <a:endParaRPr dirty="0"/>
          </a:p>
          <a:p>
            <a:pPr marL="0" lvl="0" indent="0" rtl="0">
              <a:spcBef>
                <a:spcPts val="320"/>
              </a:spcBef>
              <a:spcAft>
                <a:spcPts val="0"/>
              </a:spcAft>
              <a:buNone/>
            </a:pPr>
            <a:r>
              <a:rPr lang="en-US" dirty="0"/>
              <a:t>I am interested in a set of entities but am overwhelmed by the very large number of of data returned  I want to be able to dissect and organize these results and understand how they are related to each other and their attribute values.</a:t>
            </a:r>
            <a:endParaRPr dirty="0"/>
          </a:p>
          <a:p>
            <a:pPr marL="0" lvl="0" indent="0" rtl="0">
              <a:spcBef>
                <a:spcPts val="320"/>
              </a:spcBef>
              <a:spcAft>
                <a:spcPts val="0"/>
              </a:spcAft>
              <a:buNone/>
            </a:pPr>
            <a:endParaRPr dirty="0"/>
          </a:p>
          <a:p>
            <a:pPr marL="0" lvl="0" indent="0" rtl="0">
              <a:spcBef>
                <a:spcPts val="320"/>
              </a:spcBef>
              <a:spcAft>
                <a:spcPts val="0"/>
              </a:spcAft>
              <a:buNone/>
            </a:pPr>
            <a:endParaRPr dirty="0"/>
          </a:p>
          <a:p>
            <a:pPr marL="0" lvl="0" indent="0" rtl="0">
              <a:spcBef>
                <a:spcPts val="320"/>
              </a:spcBef>
              <a:spcAft>
                <a:spcPts val="0"/>
              </a:spcAft>
              <a:buNone/>
            </a:pPr>
            <a:r>
              <a:rPr lang="en-US" b="1" dirty="0"/>
              <a:t>(4) Entity comparison</a:t>
            </a:r>
            <a:endParaRPr dirty="0"/>
          </a:p>
          <a:p>
            <a:pPr marL="0" lvl="0" indent="0" rtl="0">
              <a:spcBef>
                <a:spcPts val="320"/>
              </a:spcBef>
              <a:spcAft>
                <a:spcPts val="0"/>
              </a:spcAft>
              <a:buNone/>
            </a:pPr>
            <a:r>
              <a:rPr lang="en-US" dirty="0"/>
              <a:t>I want to compare different layers (proteins /genes/ Metabolites) and better understand the interactions at each layer. I want the understand the attribute values associated with each entity.</a:t>
            </a:r>
            <a:endParaRPr dirty="0"/>
          </a:p>
          <a:p>
            <a:pPr marL="0" lvl="0" indent="0" rtl="0">
              <a:spcBef>
                <a:spcPts val="320"/>
              </a:spcBef>
              <a:spcAft>
                <a:spcPts val="0"/>
              </a:spcAft>
              <a:buNone/>
            </a:pPr>
            <a:endParaRPr dirty="0"/>
          </a:p>
        </p:txBody>
      </p:sp>
      <p:sp>
        <p:nvSpPr>
          <p:cNvPr id="147" name="Shape 147"/>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Biology use case: User stories</a:t>
            </a:r>
            <a:endParaRPr/>
          </a:p>
        </p:txBody>
      </p:sp>
      <p:sp>
        <p:nvSpPr>
          <p:cNvPr id="148" name="Shape 148"/>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chemeClr val="dk1"/>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r>
              <a:rPr lang="en-US"/>
              <a:t>Web based platform</a:t>
            </a:r>
            <a:endParaRPr/>
          </a:p>
          <a:p>
            <a:pPr marL="914400" lvl="1" indent="-323850" rtl="0">
              <a:spcBef>
                <a:spcPts val="300"/>
              </a:spcBef>
              <a:spcAft>
                <a:spcPts val="0"/>
              </a:spcAft>
              <a:buSzPts val="1500"/>
              <a:buChar char="•"/>
            </a:pPr>
            <a:r>
              <a:rPr lang="en-US"/>
              <a:t>Easily accessible for many users</a:t>
            </a:r>
            <a:endParaRPr/>
          </a:p>
          <a:p>
            <a:pPr marL="914400" lvl="1" indent="-323850" rtl="0">
              <a:spcBef>
                <a:spcPts val="0"/>
              </a:spcBef>
              <a:spcAft>
                <a:spcPts val="0"/>
              </a:spcAft>
              <a:buSzPts val="1500"/>
              <a:buChar char="•"/>
            </a:pPr>
            <a:r>
              <a:rPr lang="en-US"/>
              <a:t>Easy to control use access rights</a:t>
            </a:r>
            <a:endParaRPr/>
          </a:p>
          <a:p>
            <a:pPr marL="914400" lvl="1" indent="-323850" rtl="0">
              <a:spcBef>
                <a:spcPts val="0"/>
              </a:spcBef>
              <a:spcAft>
                <a:spcPts val="0"/>
              </a:spcAft>
              <a:buSzPts val="1500"/>
              <a:buChar char="•"/>
            </a:pPr>
            <a:r>
              <a:rPr lang="en-US"/>
              <a:t>Powerful existing technologies / frameworks ( Angular, D3, node.js …)</a:t>
            </a:r>
            <a:endParaRPr/>
          </a:p>
          <a:p>
            <a:pPr marL="0" lvl="0" indent="0" rtl="0">
              <a:spcBef>
                <a:spcPts val="320"/>
              </a:spcBef>
              <a:spcAft>
                <a:spcPts val="0"/>
              </a:spcAft>
              <a:buNone/>
            </a:pPr>
            <a:endParaRPr/>
          </a:p>
          <a:p>
            <a:pPr marL="0" lvl="0" indent="0" rtl="0">
              <a:spcBef>
                <a:spcPts val="320"/>
              </a:spcBef>
              <a:spcAft>
                <a:spcPts val="0"/>
              </a:spcAft>
              <a:buNone/>
            </a:pPr>
            <a:r>
              <a:rPr lang="en-US"/>
              <a:t>Discrete components, allowing full use to be made of existing libraries / functionality</a:t>
            </a:r>
            <a:endParaRPr/>
          </a:p>
          <a:p>
            <a:pPr marL="0" lvl="0" indent="0" rtl="0">
              <a:spcBef>
                <a:spcPts val="320"/>
              </a:spcBef>
              <a:spcAft>
                <a:spcPts val="0"/>
              </a:spcAft>
              <a:buNone/>
            </a:pPr>
            <a:endParaRPr/>
          </a:p>
          <a:p>
            <a:pPr marL="0" lvl="0" indent="0" rtl="0">
              <a:spcBef>
                <a:spcPts val="320"/>
              </a:spcBef>
              <a:spcAft>
                <a:spcPts val="0"/>
              </a:spcAft>
              <a:buNone/>
            </a:pPr>
            <a:r>
              <a:rPr lang="en-US"/>
              <a:t>Access to large databases</a:t>
            </a:r>
            <a:endParaRPr/>
          </a:p>
          <a:p>
            <a:pPr marL="914400" lvl="1" indent="-323850" rtl="0">
              <a:spcBef>
                <a:spcPts val="300"/>
              </a:spcBef>
              <a:spcAft>
                <a:spcPts val="0"/>
              </a:spcAft>
              <a:buSzPts val="1500"/>
              <a:buChar char="•"/>
            </a:pPr>
            <a:r>
              <a:rPr lang="en-US"/>
              <a:t>Built in large complex networks of domain data sets</a:t>
            </a:r>
            <a:endParaRPr/>
          </a:p>
          <a:p>
            <a:pPr marL="1371600" lvl="2" indent="-317500" rtl="0">
              <a:spcBef>
                <a:spcPts val="0"/>
              </a:spcBef>
              <a:spcAft>
                <a:spcPts val="0"/>
              </a:spcAft>
              <a:buSzPts val="1400"/>
              <a:buChar char="•"/>
            </a:pPr>
            <a:r>
              <a:rPr lang="en-US"/>
              <a:t>Histograph</a:t>
            </a:r>
            <a:endParaRPr/>
          </a:p>
          <a:p>
            <a:pPr marL="1371600" lvl="2" indent="-317500" rtl="0">
              <a:spcBef>
                <a:spcPts val="0"/>
              </a:spcBef>
              <a:spcAft>
                <a:spcPts val="0"/>
              </a:spcAft>
              <a:buSzPts val="1400"/>
              <a:buChar char="•"/>
            </a:pPr>
            <a:r>
              <a:rPr lang="en-US"/>
              <a:t>Biological datasets ( STRING, STITCH, Kegg)</a:t>
            </a:r>
            <a:endParaRPr/>
          </a:p>
          <a:p>
            <a:pPr marL="0" lvl="0" indent="0" rtl="0">
              <a:spcBef>
                <a:spcPts val="320"/>
              </a:spcBef>
              <a:spcAft>
                <a:spcPts val="0"/>
              </a:spcAft>
              <a:buNone/>
            </a:pPr>
            <a:endParaRPr/>
          </a:p>
          <a:p>
            <a:pPr marL="0" lvl="0" indent="0" rtl="0">
              <a:spcBef>
                <a:spcPts val="320"/>
              </a:spcBef>
              <a:spcAft>
                <a:spcPts val="0"/>
              </a:spcAft>
              <a:buNone/>
            </a:pPr>
            <a:r>
              <a:rPr lang="en-US"/>
              <a:t>Cross domain applicability</a:t>
            </a:r>
            <a:endParaRPr/>
          </a:p>
          <a:p>
            <a:pPr marL="914400" lvl="1" indent="-323850" rtl="0">
              <a:spcBef>
                <a:spcPts val="300"/>
              </a:spcBef>
              <a:spcAft>
                <a:spcPts val="0"/>
              </a:spcAft>
              <a:buSzPts val="1500"/>
              <a:buChar char="•"/>
            </a:pPr>
            <a:r>
              <a:rPr lang="en-US"/>
              <a:t>Base components can be reused  together to  provide functionality for specific domains</a:t>
            </a:r>
            <a:endParaRPr/>
          </a:p>
          <a:p>
            <a:pPr marL="0" lvl="0" indent="0" rtl="0">
              <a:spcBef>
                <a:spcPts val="320"/>
              </a:spcBef>
              <a:spcAft>
                <a:spcPts val="0"/>
              </a:spcAft>
              <a:buNone/>
            </a:pPr>
            <a:endParaRPr/>
          </a:p>
          <a:p>
            <a:pPr marL="0" lvl="0" indent="0" rtl="0">
              <a:spcBef>
                <a:spcPts val="320"/>
              </a:spcBef>
              <a:spcAft>
                <a:spcPts val="0"/>
              </a:spcAft>
              <a:buNone/>
            </a:pPr>
            <a:r>
              <a:rPr lang="en-US"/>
              <a:t>Hybrid visualizations</a:t>
            </a:r>
            <a:endParaRPr/>
          </a:p>
          <a:p>
            <a:pPr marL="914400" lvl="1" indent="-323850" rtl="0">
              <a:spcBef>
                <a:spcPts val="300"/>
              </a:spcBef>
              <a:spcAft>
                <a:spcPts val="0"/>
              </a:spcAft>
              <a:buSzPts val="1500"/>
              <a:buChar char="•"/>
            </a:pPr>
            <a:r>
              <a:rPr lang="en-US"/>
              <a:t>Complex structure of multilayer networks may require novel visualization</a:t>
            </a:r>
            <a:endParaRPr/>
          </a:p>
          <a:p>
            <a:pPr marL="0" lvl="0" indent="0" rtl="0">
              <a:spcBef>
                <a:spcPts val="320"/>
              </a:spcBef>
              <a:spcAft>
                <a:spcPts val="0"/>
              </a:spcAft>
              <a:buNone/>
            </a:pPr>
            <a:endParaRPr/>
          </a:p>
          <a:p>
            <a:pPr marL="0" lvl="0" indent="0">
              <a:spcBef>
                <a:spcPts val="320"/>
              </a:spcBef>
              <a:spcAft>
                <a:spcPts val="0"/>
              </a:spcAft>
              <a:buNone/>
            </a:pPr>
            <a:r>
              <a:rPr lang="en-US"/>
              <a:t>  </a:t>
            </a:r>
            <a:endParaRPr/>
          </a:p>
        </p:txBody>
      </p:sp>
      <p:sp>
        <p:nvSpPr>
          <p:cNvPr id="155" name="Shape 155"/>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Design Considerations of BLIZAAR</a:t>
            </a:r>
            <a:endParaRPr/>
          </a:p>
        </p:txBody>
      </p:sp>
      <p:sp>
        <p:nvSpPr>
          <p:cNvPr id="156" name="Shape 156"/>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457200" lvl="0" indent="-330200">
              <a:spcBef>
                <a:spcPts val="320"/>
              </a:spcBef>
              <a:spcAft>
                <a:spcPts val="0"/>
              </a:spcAft>
              <a:buSzPts val="1600"/>
              <a:buChar char="•"/>
            </a:pPr>
            <a:r>
              <a:rPr lang="en-US" dirty="0"/>
              <a:t>Large Master datasets</a:t>
            </a:r>
            <a:endParaRPr dirty="0"/>
          </a:p>
          <a:p>
            <a:pPr marL="914400" lvl="1" indent="-323850">
              <a:spcBef>
                <a:spcPts val="0"/>
              </a:spcBef>
              <a:spcAft>
                <a:spcPts val="0"/>
              </a:spcAft>
              <a:buSzPts val="1500"/>
              <a:buChar char="•"/>
            </a:pPr>
            <a:r>
              <a:rPr lang="en-US" dirty="0"/>
              <a:t>Need to define the nodes of interest for our Multilayer Network</a:t>
            </a:r>
            <a:endParaRPr dirty="0"/>
          </a:p>
          <a:p>
            <a:pPr marL="0" lvl="0" indent="0">
              <a:spcBef>
                <a:spcPts val="320"/>
              </a:spcBef>
              <a:spcAft>
                <a:spcPts val="0"/>
              </a:spcAft>
              <a:buNone/>
            </a:pPr>
            <a:endParaRPr dirty="0"/>
          </a:p>
          <a:p>
            <a:pPr marL="457200" lvl="0" indent="-330200" rtl="0">
              <a:spcBef>
                <a:spcPts val="320"/>
              </a:spcBef>
              <a:spcAft>
                <a:spcPts val="0"/>
              </a:spcAft>
              <a:buSzPts val="1600"/>
              <a:buChar char="•"/>
            </a:pPr>
            <a:r>
              <a:rPr lang="en-US" dirty="0"/>
              <a:t>User can select a starting node of interest and bring in all nodes related across predefined layers for their use-case</a:t>
            </a:r>
            <a:endParaRPr dirty="0"/>
          </a:p>
          <a:p>
            <a:pPr marL="0" lvl="0" indent="0" rtl="0">
              <a:spcBef>
                <a:spcPts val="320"/>
              </a:spcBef>
              <a:spcAft>
                <a:spcPts val="0"/>
              </a:spcAft>
              <a:buNone/>
            </a:pPr>
            <a:endParaRPr dirty="0"/>
          </a:p>
          <a:p>
            <a:pPr marL="457200" lvl="0" indent="-330200" rtl="0">
              <a:spcBef>
                <a:spcPts val="320"/>
              </a:spcBef>
              <a:spcAft>
                <a:spcPts val="0"/>
              </a:spcAft>
              <a:buSzPts val="1600"/>
              <a:buChar char="•"/>
            </a:pPr>
            <a:r>
              <a:rPr lang="en-US"/>
              <a:t>For the biology use case the quantity of edges makes this difficult</a:t>
            </a:r>
            <a:endParaRPr/>
          </a:p>
          <a:p>
            <a:pPr marL="914400" lvl="1" indent="-323850" rtl="0">
              <a:spcBef>
                <a:spcPts val="0"/>
              </a:spcBef>
              <a:spcAft>
                <a:spcPts val="0"/>
              </a:spcAft>
              <a:buSzPts val="1500"/>
              <a:buChar char="•"/>
            </a:pPr>
            <a:r>
              <a:rPr lang="en-US" dirty="0"/>
              <a:t>Filter on edge attributes</a:t>
            </a:r>
            <a:endParaRPr dirty="0"/>
          </a:p>
          <a:p>
            <a:pPr marL="914400" lvl="1" indent="-323850" rtl="0">
              <a:spcBef>
                <a:spcPts val="0"/>
              </a:spcBef>
              <a:spcAft>
                <a:spcPts val="0"/>
              </a:spcAft>
              <a:buSzPts val="1500"/>
              <a:buChar char="•"/>
            </a:pPr>
            <a:r>
              <a:rPr lang="en-US" dirty="0"/>
              <a:t>Select experiment data set to bring in all related nodes</a:t>
            </a:r>
            <a:endParaRPr dirty="0"/>
          </a:p>
          <a:p>
            <a:pPr marL="0" lvl="0" indent="0" rtl="0">
              <a:spcBef>
                <a:spcPts val="320"/>
              </a:spcBef>
              <a:spcAft>
                <a:spcPts val="0"/>
              </a:spcAft>
              <a:buNone/>
            </a:pPr>
            <a:endParaRPr dirty="0"/>
          </a:p>
          <a:p>
            <a:pPr marL="457200" lvl="0" indent="-330200" rtl="0">
              <a:spcBef>
                <a:spcPts val="320"/>
              </a:spcBef>
              <a:spcAft>
                <a:spcPts val="0"/>
              </a:spcAft>
              <a:buSzPts val="1600"/>
              <a:buChar char="•"/>
            </a:pPr>
            <a:r>
              <a:rPr lang="en-US" dirty="0"/>
              <a:t>We can examine the structure internal to a layer and compare it to the content of other layers. Node selection is across all layers. We can cluster layers to see if there are any patterns of interest.</a:t>
            </a:r>
            <a:endParaRPr dirty="0"/>
          </a:p>
          <a:p>
            <a:pPr marL="0" lvl="0" indent="0" rtl="0">
              <a:spcBef>
                <a:spcPts val="320"/>
              </a:spcBef>
              <a:spcAft>
                <a:spcPts val="0"/>
              </a:spcAft>
              <a:buNone/>
            </a:pPr>
            <a:endParaRPr dirty="0"/>
          </a:p>
          <a:p>
            <a:pPr marL="457200" lvl="0" indent="-330200" rtl="0">
              <a:spcBef>
                <a:spcPts val="320"/>
              </a:spcBef>
              <a:spcAft>
                <a:spcPts val="0"/>
              </a:spcAft>
              <a:buSzPts val="1600"/>
              <a:buChar char="•"/>
            </a:pPr>
            <a:r>
              <a:rPr lang="en-US" dirty="0"/>
              <a:t>We can examine specifically the connectivity between layers</a:t>
            </a:r>
            <a:endParaRPr dirty="0"/>
          </a:p>
          <a:p>
            <a:pPr marL="0" lvl="0" indent="0" rtl="0">
              <a:spcBef>
                <a:spcPts val="320"/>
              </a:spcBef>
              <a:spcAft>
                <a:spcPts val="0"/>
              </a:spcAft>
              <a:buNone/>
            </a:pPr>
            <a:endParaRPr dirty="0"/>
          </a:p>
          <a:p>
            <a:pPr marL="0" lvl="0" indent="0">
              <a:spcBef>
                <a:spcPts val="320"/>
              </a:spcBef>
              <a:spcAft>
                <a:spcPts val="0"/>
              </a:spcAft>
              <a:buNone/>
            </a:pPr>
            <a:endParaRPr dirty="0"/>
          </a:p>
          <a:p>
            <a:pPr marL="0" lvl="0" indent="0">
              <a:spcBef>
                <a:spcPts val="320"/>
              </a:spcBef>
              <a:spcAft>
                <a:spcPts val="0"/>
              </a:spcAft>
              <a:buNone/>
            </a:pPr>
            <a:endParaRPr dirty="0"/>
          </a:p>
          <a:p>
            <a:pPr marL="0" lvl="0" indent="0">
              <a:spcBef>
                <a:spcPts val="320"/>
              </a:spcBef>
              <a:spcAft>
                <a:spcPts val="0"/>
              </a:spcAft>
              <a:buNone/>
            </a:pPr>
            <a:endParaRPr dirty="0"/>
          </a:p>
          <a:p>
            <a:pPr marL="0" lvl="0" indent="0">
              <a:spcBef>
                <a:spcPts val="320"/>
              </a:spcBef>
              <a:spcAft>
                <a:spcPts val="0"/>
              </a:spcAft>
              <a:buNone/>
            </a:pPr>
            <a:endParaRPr dirty="0"/>
          </a:p>
          <a:p>
            <a:pPr marL="0" lvl="0" indent="0">
              <a:spcBef>
                <a:spcPts val="320"/>
              </a:spcBef>
              <a:spcAft>
                <a:spcPts val="0"/>
              </a:spcAft>
              <a:buNone/>
            </a:pPr>
            <a:r>
              <a:rPr lang="en-US" dirty="0"/>
              <a:t>DOI: </a:t>
            </a:r>
            <a:endParaRPr dirty="0"/>
          </a:p>
        </p:txBody>
      </p:sp>
      <p:sp>
        <p:nvSpPr>
          <p:cNvPr id="163" name="Shape 163"/>
          <p:cNvSpPr txBox="1">
            <a:spLocks noGrp="1"/>
          </p:cNvSpPr>
          <p:nvPr>
            <p:ph type="title"/>
          </p:nvPr>
        </p:nvSpPr>
        <p:spPr>
          <a:xfrm>
            <a:off x="663900" y="18176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Use Case 1: Content Overview</a:t>
            </a:r>
            <a:endParaRPr/>
          </a:p>
        </p:txBody>
      </p:sp>
      <p:sp>
        <p:nvSpPr>
          <p:cNvPr id="164" name="Shape 164"/>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171" name="Shape 171"/>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15</a:t>
            </a:fld>
            <a:endParaRPr/>
          </a:p>
        </p:txBody>
      </p:sp>
      <p:pic>
        <p:nvPicPr>
          <p:cNvPr id="173" name="Shape 173"/>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180" name="Shape 180"/>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Building  and ego network</a:t>
            </a:r>
            <a:endParaRPr/>
          </a:p>
        </p:txBody>
      </p:sp>
      <p:sp>
        <p:nvSpPr>
          <p:cNvPr id="181" name="Shape 181"/>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16</a:t>
            </a:fld>
            <a:endParaRPr/>
          </a:p>
        </p:txBody>
      </p:sp>
      <p:pic>
        <p:nvPicPr>
          <p:cNvPr id="182" name="Shape 182"/>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189" name="Shape 189"/>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17</a:t>
            </a:fld>
            <a:endParaRPr/>
          </a:p>
        </p:txBody>
      </p:sp>
      <p:pic>
        <p:nvPicPr>
          <p:cNvPr id="191" name="Shape 191"/>
          <p:cNvPicPr preferRelativeResize="0"/>
          <p:nvPr/>
        </p:nvPicPr>
        <p:blipFill>
          <a:blip r:embed="rId3">
            <a:alphaModFix/>
          </a:blip>
          <a:stretch>
            <a:fillRect/>
          </a:stretch>
        </p:blipFill>
        <p:spPr>
          <a:xfrm>
            <a:off x="289932" y="0"/>
            <a:ext cx="8564138" cy="6858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198" name="Shape 198"/>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18</a:t>
            </a:fld>
            <a:endParaRPr/>
          </a:p>
        </p:txBody>
      </p:sp>
      <p:pic>
        <p:nvPicPr>
          <p:cNvPr id="200" name="Shape 200"/>
          <p:cNvPicPr preferRelativeResize="0"/>
          <p:nvPr/>
        </p:nvPicPr>
        <p:blipFill>
          <a:blip r:embed="rId3">
            <a:alphaModFix/>
          </a:blip>
          <a:stretch>
            <a:fillRect/>
          </a:stretch>
        </p:blipFill>
        <p:spPr>
          <a:xfrm>
            <a:off x="285750" y="0"/>
            <a:ext cx="8572499" cy="6857999"/>
          </a:xfrm>
          <a:prstGeom prst="rect">
            <a:avLst/>
          </a:prstGeom>
          <a:noFill/>
          <a:ln>
            <a:noFill/>
          </a:ln>
        </p:spPr>
      </p:pic>
      <p:sp>
        <p:nvSpPr>
          <p:cNvPr id="201" name="Shape 201"/>
          <p:cNvSpPr txBox="1"/>
          <p:nvPr/>
        </p:nvSpPr>
        <p:spPr>
          <a:xfrm>
            <a:off x="6096000" y="5629275"/>
            <a:ext cx="17955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Metabolites</a:t>
            </a:r>
            <a:endParaRPr/>
          </a:p>
        </p:txBody>
      </p:sp>
      <p:sp>
        <p:nvSpPr>
          <p:cNvPr id="202" name="Shape 202"/>
          <p:cNvSpPr txBox="1"/>
          <p:nvPr/>
        </p:nvSpPr>
        <p:spPr>
          <a:xfrm>
            <a:off x="6096000" y="2847975"/>
            <a:ext cx="22098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Experiment data items</a:t>
            </a:r>
            <a:endParaRPr/>
          </a:p>
        </p:txBody>
      </p:sp>
      <p:sp>
        <p:nvSpPr>
          <p:cNvPr id="203" name="Shape 203"/>
          <p:cNvSpPr txBox="1"/>
          <p:nvPr/>
        </p:nvSpPr>
        <p:spPr>
          <a:xfrm>
            <a:off x="3886200" y="1323975"/>
            <a:ext cx="22098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Experiments</a:t>
            </a:r>
            <a:endParaRPr/>
          </a:p>
        </p:txBody>
      </p:sp>
      <p:sp>
        <p:nvSpPr>
          <p:cNvPr id="204" name="Shape 204"/>
          <p:cNvSpPr txBox="1"/>
          <p:nvPr/>
        </p:nvSpPr>
        <p:spPr>
          <a:xfrm>
            <a:off x="1419225" y="2933700"/>
            <a:ext cx="22098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Genes</a:t>
            </a:r>
            <a:endParaRPr/>
          </a:p>
        </p:txBody>
      </p:sp>
      <p:sp>
        <p:nvSpPr>
          <p:cNvPr id="205" name="Shape 205"/>
          <p:cNvSpPr txBox="1"/>
          <p:nvPr/>
        </p:nvSpPr>
        <p:spPr>
          <a:xfrm>
            <a:off x="1781175" y="5705475"/>
            <a:ext cx="22098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Proteins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12" name="Shape 212"/>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19</a:t>
            </a:fld>
            <a:endParaRPr/>
          </a:p>
        </p:txBody>
      </p:sp>
      <p:pic>
        <p:nvPicPr>
          <p:cNvPr id="214" name="Shape 214"/>
          <p:cNvPicPr preferRelativeResize="0"/>
          <p:nvPr/>
        </p:nvPicPr>
        <p:blipFill>
          <a:blip r:embed="rId3">
            <a:alphaModFix/>
          </a:blip>
          <a:stretch>
            <a:fillRect/>
          </a:stretch>
        </p:blipFill>
        <p:spPr>
          <a:xfrm>
            <a:off x="285750" y="0"/>
            <a:ext cx="8572499" cy="6857999"/>
          </a:xfrm>
          <a:prstGeom prst="rect">
            <a:avLst/>
          </a:prstGeom>
          <a:noFill/>
          <a:ln>
            <a:noFill/>
          </a:ln>
        </p:spPr>
      </p:pic>
      <p:pic>
        <p:nvPicPr>
          <p:cNvPr id="215" name="Shape 215"/>
          <p:cNvPicPr preferRelativeResize="0"/>
          <p:nvPr/>
        </p:nvPicPr>
        <p:blipFill>
          <a:blip r:embed="rId4">
            <a:alphaModFix/>
          </a:blip>
          <a:stretch>
            <a:fillRect/>
          </a:stretch>
        </p:blipFill>
        <p:spPr>
          <a:xfrm>
            <a:off x="285750" y="0"/>
            <a:ext cx="8572499" cy="6857999"/>
          </a:xfrm>
          <a:prstGeom prst="rect">
            <a:avLst/>
          </a:prstGeom>
          <a:noFill/>
          <a:ln>
            <a:noFill/>
          </a:ln>
        </p:spPr>
      </p:pic>
      <p:sp>
        <p:nvSpPr>
          <p:cNvPr id="216" name="Shape 216"/>
          <p:cNvSpPr txBox="1"/>
          <p:nvPr/>
        </p:nvSpPr>
        <p:spPr>
          <a:xfrm>
            <a:off x="1714500" y="3076575"/>
            <a:ext cx="863700" cy="42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People</a:t>
            </a:r>
            <a:endParaRPr/>
          </a:p>
        </p:txBody>
      </p:sp>
      <p:sp>
        <p:nvSpPr>
          <p:cNvPr id="217" name="Shape 217"/>
          <p:cNvSpPr txBox="1"/>
          <p:nvPr/>
        </p:nvSpPr>
        <p:spPr>
          <a:xfrm>
            <a:off x="2171700" y="5562600"/>
            <a:ext cx="10287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Locations</a:t>
            </a:r>
            <a:endParaRPr/>
          </a:p>
        </p:txBody>
      </p:sp>
      <p:sp>
        <p:nvSpPr>
          <p:cNvPr id="218" name="Shape 218"/>
          <p:cNvSpPr txBox="1"/>
          <p:nvPr/>
        </p:nvSpPr>
        <p:spPr>
          <a:xfrm>
            <a:off x="6096000" y="5629275"/>
            <a:ext cx="17955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Documents (copy)</a:t>
            </a:r>
            <a:endParaRPr/>
          </a:p>
        </p:txBody>
      </p:sp>
      <p:sp>
        <p:nvSpPr>
          <p:cNvPr id="219" name="Shape 219"/>
          <p:cNvSpPr txBox="1"/>
          <p:nvPr/>
        </p:nvSpPr>
        <p:spPr>
          <a:xfrm>
            <a:off x="6667500" y="2743200"/>
            <a:ext cx="17955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Organizations</a:t>
            </a:r>
            <a:endParaRPr/>
          </a:p>
        </p:txBody>
      </p:sp>
      <p:sp>
        <p:nvSpPr>
          <p:cNvPr id="220" name="Shape 220"/>
          <p:cNvSpPr txBox="1"/>
          <p:nvPr/>
        </p:nvSpPr>
        <p:spPr>
          <a:xfrm>
            <a:off x="5143500" y="1352550"/>
            <a:ext cx="1795500" cy="4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Documents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457200" lvl="0" indent="-330200" rtl="0">
              <a:lnSpc>
                <a:spcPct val="115000"/>
              </a:lnSpc>
              <a:spcBef>
                <a:spcPts val="400"/>
              </a:spcBef>
              <a:spcAft>
                <a:spcPts val="0"/>
              </a:spcAft>
              <a:buSzPts val="1600"/>
              <a:buChar char="•"/>
            </a:pPr>
            <a:r>
              <a:rPr lang="en-US"/>
              <a:t>Visualisation is often </a:t>
            </a:r>
            <a:r>
              <a:rPr lang="en-US" b="1"/>
              <a:t>explanatory</a:t>
            </a:r>
            <a:endParaRPr sz="1400"/>
          </a:p>
          <a:p>
            <a:pPr marL="914400" lvl="1" indent="-317500" rtl="0">
              <a:lnSpc>
                <a:spcPct val="115000"/>
              </a:lnSpc>
              <a:spcBef>
                <a:spcPts val="0"/>
              </a:spcBef>
              <a:spcAft>
                <a:spcPts val="0"/>
              </a:spcAft>
              <a:buSzPts val="1400"/>
              <a:buChar char="•"/>
            </a:pPr>
            <a:r>
              <a:rPr lang="en-US" sz="1400"/>
              <a:t>John Snow’s Cholera outbreak map (1854 epidemic)</a:t>
            </a:r>
            <a:endParaRPr sz="1400"/>
          </a:p>
          <a:p>
            <a:pPr marL="914400" lvl="1" indent="-317500" rtl="0">
              <a:lnSpc>
                <a:spcPct val="115000"/>
              </a:lnSpc>
              <a:spcBef>
                <a:spcPts val="0"/>
              </a:spcBef>
              <a:spcAft>
                <a:spcPts val="0"/>
              </a:spcAft>
              <a:buSzPts val="1400"/>
              <a:buChar char="•"/>
            </a:pPr>
            <a:r>
              <a:rPr lang="en-US" sz="1400"/>
              <a:t>Minard's 1869 visualization of Napoleon's march on moscow</a:t>
            </a:r>
            <a:endParaRPr sz="1400"/>
          </a:p>
          <a:p>
            <a:pPr marL="0" lvl="0" indent="0" rtl="0">
              <a:lnSpc>
                <a:spcPct val="115000"/>
              </a:lnSpc>
              <a:spcBef>
                <a:spcPts val="300"/>
              </a:spcBef>
              <a:spcAft>
                <a:spcPts val="0"/>
              </a:spcAft>
              <a:buNone/>
            </a:pPr>
            <a:endParaRPr sz="1400"/>
          </a:p>
          <a:p>
            <a:pPr marL="0" lvl="0" indent="0" rtl="0">
              <a:lnSpc>
                <a:spcPct val="115000"/>
              </a:lnSpc>
              <a:spcBef>
                <a:spcPts val="300"/>
              </a:spcBef>
              <a:spcAft>
                <a:spcPts val="0"/>
              </a:spcAft>
              <a:buNone/>
            </a:pPr>
            <a:endParaRPr sz="1400"/>
          </a:p>
          <a:p>
            <a:pPr marL="0" lvl="0" indent="0" rtl="0">
              <a:lnSpc>
                <a:spcPct val="115000"/>
              </a:lnSpc>
              <a:spcBef>
                <a:spcPts val="300"/>
              </a:spcBef>
              <a:spcAft>
                <a:spcPts val="0"/>
              </a:spcAft>
              <a:buNone/>
            </a:pPr>
            <a:endParaRPr sz="1400"/>
          </a:p>
          <a:p>
            <a:pPr marL="0" lvl="0" indent="0" rtl="0">
              <a:lnSpc>
                <a:spcPct val="115000"/>
              </a:lnSpc>
              <a:spcBef>
                <a:spcPts val="300"/>
              </a:spcBef>
              <a:spcAft>
                <a:spcPts val="0"/>
              </a:spcAft>
              <a:buNone/>
            </a:pPr>
            <a:endParaRPr sz="1400"/>
          </a:p>
          <a:p>
            <a:pPr marL="0" lvl="0" indent="0" rtl="0">
              <a:lnSpc>
                <a:spcPct val="115000"/>
              </a:lnSpc>
              <a:spcBef>
                <a:spcPts val="300"/>
              </a:spcBef>
              <a:spcAft>
                <a:spcPts val="0"/>
              </a:spcAft>
              <a:buNone/>
            </a:pPr>
            <a:endParaRPr sz="1400"/>
          </a:p>
          <a:p>
            <a:pPr marL="0" lvl="0" indent="0" rtl="0">
              <a:lnSpc>
                <a:spcPct val="115000"/>
              </a:lnSpc>
              <a:spcBef>
                <a:spcPts val="400"/>
              </a:spcBef>
              <a:spcAft>
                <a:spcPts val="0"/>
              </a:spcAft>
              <a:buNone/>
            </a:pPr>
            <a:endParaRPr b="1"/>
          </a:p>
          <a:p>
            <a:pPr marL="0" lvl="0" indent="0" rtl="0">
              <a:lnSpc>
                <a:spcPct val="115000"/>
              </a:lnSpc>
              <a:spcBef>
                <a:spcPts val="400"/>
              </a:spcBef>
              <a:spcAft>
                <a:spcPts val="0"/>
              </a:spcAft>
              <a:buNone/>
            </a:pPr>
            <a:endParaRPr b="1"/>
          </a:p>
          <a:p>
            <a:pPr marL="0" lvl="0" indent="0" rtl="0">
              <a:lnSpc>
                <a:spcPct val="115000"/>
              </a:lnSpc>
              <a:spcBef>
                <a:spcPts val="400"/>
              </a:spcBef>
              <a:spcAft>
                <a:spcPts val="0"/>
              </a:spcAft>
              <a:buNone/>
            </a:pPr>
            <a:endParaRPr b="1"/>
          </a:p>
          <a:p>
            <a:pPr marL="457200" lvl="0" indent="-330200" rtl="0">
              <a:lnSpc>
                <a:spcPct val="115000"/>
              </a:lnSpc>
              <a:spcBef>
                <a:spcPts val="400"/>
              </a:spcBef>
              <a:spcAft>
                <a:spcPts val="0"/>
              </a:spcAft>
              <a:buSzPts val="1600"/>
              <a:buChar char="•"/>
            </a:pPr>
            <a:r>
              <a:rPr lang="en-US" b="1"/>
              <a:t>Exploratory Visualization</a:t>
            </a:r>
            <a:endParaRPr b="1"/>
          </a:p>
          <a:p>
            <a:pPr marL="914400" lvl="1" indent="-323850" rtl="0">
              <a:lnSpc>
                <a:spcPct val="115000"/>
              </a:lnSpc>
              <a:spcBef>
                <a:spcPts val="0"/>
              </a:spcBef>
              <a:spcAft>
                <a:spcPts val="0"/>
              </a:spcAft>
              <a:buSzPts val="1500"/>
              <a:buChar char="•"/>
            </a:pPr>
            <a:r>
              <a:rPr lang="en-US" sz="1500"/>
              <a:t>Explore the data set not just report results.</a:t>
            </a:r>
            <a:endParaRPr sz="1500"/>
          </a:p>
          <a:p>
            <a:pPr marL="914400" lvl="1" indent="-323850" rtl="0">
              <a:lnSpc>
                <a:spcPct val="115000"/>
              </a:lnSpc>
              <a:spcBef>
                <a:spcPts val="0"/>
              </a:spcBef>
              <a:spcAft>
                <a:spcPts val="0"/>
              </a:spcAft>
              <a:buSzPts val="1500"/>
              <a:buChar char="•"/>
            </a:pPr>
            <a:r>
              <a:rPr lang="en-US" sz="1500"/>
              <a:t>Visualization as a tool and not just an output</a:t>
            </a:r>
            <a:endParaRPr sz="1500"/>
          </a:p>
          <a:p>
            <a:pPr marL="914400" lvl="1" indent="-323850" rtl="0">
              <a:lnSpc>
                <a:spcPct val="115000"/>
              </a:lnSpc>
              <a:spcBef>
                <a:spcPts val="0"/>
              </a:spcBef>
              <a:spcAft>
                <a:spcPts val="0"/>
              </a:spcAft>
              <a:buSzPts val="1500"/>
              <a:buChar char="•"/>
            </a:pPr>
            <a:r>
              <a:rPr lang="en-US" sz="1500"/>
              <a:t>E.g. Distance Reading</a:t>
            </a:r>
            <a:endParaRPr sz="1500"/>
          </a:p>
          <a:p>
            <a:pPr marL="914400" lvl="1" indent="-317500" rtl="0">
              <a:lnSpc>
                <a:spcPct val="115000"/>
              </a:lnSpc>
              <a:spcBef>
                <a:spcPts val="0"/>
              </a:spcBef>
              <a:spcAft>
                <a:spcPts val="0"/>
              </a:spcAft>
              <a:buSzPts val="1400"/>
              <a:buChar char="•"/>
            </a:pPr>
            <a:r>
              <a:rPr lang="en-US" sz="1400"/>
              <a:t>Fingerprint matrices</a:t>
            </a:r>
            <a:endParaRPr sz="1400"/>
          </a:p>
          <a:p>
            <a:pPr marL="0" lvl="0" indent="0">
              <a:spcBef>
                <a:spcPts val="320"/>
              </a:spcBef>
              <a:spcAft>
                <a:spcPts val="0"/>
              </a:spcAft>
              <a:buNone/>
            </a:pPr>
            <a:endParaRPr/>
          </a:p>
        </p:txBody>
      </p:sp>
      <p:sp>
        <p:nvSpPr>
          <p:cNvPr id="54" name="Shape 54"/>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Visual analytics as a concept</a:t>
            </a:r>
            <a:endParaRPr/>
          </a:p>
        </p:txBody>
      </p:sp>
      <p:sp>
        <p:nvSpPr>
          <p:cNvPr id="55" name="Shape 55"/>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a:t>
            </a:fld>
            <a:endParaRPr/>
          </a:p>
        </p:txBody>
      </p:sp>
      <p:pic>
        <p:nvPicPr>
          <p:cNvPr id="56" name="Shape 56"/>
          <p:cNvPicPr preferRelativeResize="0"/>
          <p:nvPr/>
        </p:nvPicPr>
        <p:blipFill>
          <a:blip r:embed="rId3">
            <a:alphaModFix/>
          </a:blip>
          <a:stretch>
            <a:fillRect/>
          </a:stretch>
        </p:blipFill>
        <p:spPr>
          <a:xfrm>
            <a:off x="6324413" y="1276138"/>
            <a:ext cx="2657475" cy="2466975"/>
          </a:xfrm>
          <a:prstGeom prst="rect">
            <a:avLst/>
          </a:prstGeom>
          <a:noFill/>
          <a:ln>
            <a:noFill/>
          </a:ln>
        </p:spPr>
      </p:pic>
      <p:pic>
        <p:nvPicPr>
          <p:cNvPr id="57" name="Shape 57"/>
          <p:cNvPicPr preferRelativeResize="0"/>
          <p:nvPr/>
        </p:nvPicPr>
        <p:blipFill>
          <a:blip r:embed="rId4">
            <a:alphaModFix/>
          </a:blip>
          <a:stretch>
            <a:fillRect/>
          </a:stretch>
        </p:blipFill>
        <p:spPr>
          <a:xfrm>
            <a:off x="3903075" y="5741900"/>
            <a:ext cx="4716050" cy="1115275"/>
          </a:xfrm>
          <a:prstGeom prst="rect">
            <a:avLst/>
          </a:prstGeom>
          <a:noFill/>
          <a:ln>
            <a:noFill/>
          </a:ln>
        </p:spPr>
      </p:pic>
      <p:pic>
        <p:nvPicPr>
          <p:cNvPr id="58" name="Shape 58"/>
          <p:cNvPicPr preferRelativeResize="0"/>
          <p:nvPr/>
        </p:nvPicPr>
        <p:blipFill>
          <a:blip r:embed="rId5">
            <a:alphaModFix/>
          </a:blip>
          <a:stretch>
            <a:fillRect/>
          </a:stretch>
        </p:blipFill>
        <p:spPr>
          <a:xfrm>
            <a:off x="1325276" y="2429575"/>
            <a:ext cx="4580299" cy="2183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457200" lvl="0" indent="-342900">
              <a:spcBef>
                <a:spcPts val="320"/>
              </a:spcBef>
              <a:spcAft>
                <a:spcPts val="0"/>
              </a:spcAft>
              <a:buSzPts val="1800"/>
              <a:buChar char="•"/>
            </a:pPr>
            <a:r>
              <a:rPr lang="en-US" sz="1800"/>
              <a:t>Sometimes a starting point of a single node query is not suitable for the users needs.</a:t>
            </a:r>
            <a:endParaRPr sz="1800"/>
          </a:p>
          <a:p>
            <a:pPr marL="0" lvl="0" indent="0">
              <a:spcBef>
                <a:spcPts val="320"/>
              </a:spcBef>
              <a:spcAft>
                <a:spcPts val="0"/>
              </a:spcAft>
              <a:buNone/>
            </a:pPr>
            <a:endParaRPr sz="1800"/>
          </a:p>
          <a:p>
            <a:pPr marL="457200" lvl="0" indent="-342900">
              <a:spcBef>
                <a:spcPts val="320"/>
              </a:spcBef>
              <a:spcAft>
                <a:spcPts val="0"/>
              </a:spcAft>
              <a:buSzPts val="1800"/>
              <a:buChar char="•"/>
            </a:pPr>
            <a:r>
              <a:rPr lang="en-US" sz="1800"/>
              <a:t>DOI  (Degree of Interest) functionality</a:t>
            </a:r>
            <a:endParaRPr sz="1800"/>
          </a:p>
          <a:p>
            <a:pPr marL="914400" lvl="1" indent="-342900">
              <a:spcBef>
                <a:spcPts val="0"/>
              </a:spcBef>
              <a:spcAft>
                <a:spcPts val="0"/>
              </a:spcAft>
              <a:buSzPts val="1800"/>
              <a:buChar char="•"/>
            </a:pPr>
            <a:r>
              <a:rPr lang="en-US" sz="1800"/>
              <a:t>The user selects nodes of interest</a:t>
            </a:r>
            <a:endParaRPr sz="1800"/>
          </a:p>
          <a:p>
            <a:pPr marL="914400" lvl="1" indent="-342900">
              <a:spcBef>
                <a:spcPts val="0"/>
              </a:spcBef>
              <a:spcAft>
                <a:spcPts val="0"/>
              </a:spcAft>
              <a:buSzPts val="1800"/>
              <a:buChar char="•"/>
            </a:pPr>
            <a:r>
              <a:rPr lang="en-US" sz="1800"/>
              <a:t>The system pulls back new nodes based on this selection</a:t>
            </a:r>
            <a:endParaRPr sz="1800"/>
          </a:p>
          <a:p>
            <a:pPr marL="914400" lvl="1" indent="-342900" rtl="0">
              <a:spcBef>
                <a:spcPts val="0"/>
              </a:spcBef>
              <a:spcAft>
                <a:spcPts val="0"/>
              </a:spcAft>
              <a:buSzPts val="1800"/>
              <a:buChar char="•"/>
            </a:pPr>
            <a:r>
              <a:rPr lang="en-US" sz="1800"/>
              <a:t>As more nodes of interested are added, the network is continuously updated</a:t>
            </a:r>
            <a:endParaRPr sz="1800"/>
          </a:p>
          <a:p>
            <a:pPr marL="457200" lvl="0" indent="0" rtl="0">
              <a:spcBef>
                <a:spcPts val="320"/>
              </a:spcBef>
              <a:spcAft>
                <a:spcPts val="0"/>
              </a:spcAft>
              <a:buNone/>
            </a:pPr>
            <a:endParaRPr sz="1800"/>
          </a:p>
          <a:p>
            <a:pPr marL="457200" lvl="0" indent="-342900" rtl="0">
              <a:spcBef>
                <a:spcPts val="320"/>
              </a:spcBef>
              <a:spcAft>
                <a:spcPts val="0"/>
              </a:spcAft>
              <a:buSzPts val="1800"/>
              <a:buChar char="•"/>
            </a:pPr>
            <a:r>
              <a:rPr lang="en-US" sz="1800"/>
              <a:t>Node Expansion</a:t>
            </a:r>
            <a:endParaRPr sz="1800"/>
          </a:p>
          <a:p>
            <a:pPr marL="914400" lvl="1" indent="-342900" rtl="0">
              <a:spcBef>
                <a:spcPts val="0"/>
              </a:spcBef>
              <a:spcAft>
                <a:spcPts val="0"/>
              </a:spcAft>
              <a:buSzPts val="1800"/>
              <a:buChar char="•"/>
            </a:pPr>
            <a:r>
              <a:rPr lang="en-US" sz="1800"/>
              <a:t>Start with a single node as before </a:t>
            </a:r>
            <a:endParaRPr sz="1800"/>
          </a:p>
          <a:p>
            <a:pPr marL="914400" lvl="1" indent="-342900" rtl="0">
              <a:spcBef>
                <a:spcPts val="0"/>
              </a:spcBef>
              <a:spcAft>
                <a:spcPts val="0"/>
              </a:spcAft>
              <a:buSzPts val="1800"/>
              <a:buChar char="•"/>
            </a:pPr>
            <a:r>
              <a:rPr lang="en-US" sz="1800"/>
              <a:t>Click on a node to query the backend database for its neighbours.</a:t>
            </a:r>
            <a:endParaRPr sz="1800"/>
          </a:p>
          <a:p>
            <a:pPr marL="0" lvl="0" indent="0" rtl="0">
              <a:spcBef>
                <a:spcPts val="320"/>
              </a:spcBef>
              <a:spcAft>
                <a:spcPts val="0"/>
              </a:spcAft>
              <a:buNone/>
            </a:pPr>
            <a:endParaRPr/>
          </a:p>
          <a:p>
            <a:pPr marL="0" lvl="0" indent="0" rtl="0">
              <a:spcBef>
                <a:spcPts val="320"/>
              </a:spcBef>
              <a:spcAft>
                <a:spcPts val="0"/>
              </a:spcAft>
              <a:buNone/>
            </a:pPr>
            <a:r>
              <a:rPr lang="en-US"/>
              <a:t>	</a:t>
            </a:r>
            <a:endParaRPr/>
          </a:p>
          <a:p>
            <a:pPr marL="0" lvl="0" indent="457200">
              <a:spcBef>
                <a:spcPts val="320"/>
              </a:spcBef>
              <a:spcAft>
                <a:spcPts val="0"/>
              </a:spcAft>
              <a:buNone/>
            </a:pPr>
            <a:r>
              <a:rPr lang="en-US"/>
              <a:t>	</a:t>
            </a:r>
            <a:endParaRPr/>
          </a:p>
        </p:txBody>
      </p:sp>
      <p:sp>
        <p:nvSpPr>
          <p:cNvPr id="227" name="Shape 227"/>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Use Case 2: query expansion</a:t>
            </a:r>
            <a:endParaRPr/>
          </a:p>
        </p:txBody>
      </p:sp>
      <p:sp>
        <p:nvSpPr>
          <p:cNvPr id="228" name="Shape 228"/>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35" name="Shape 235"/>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DOI</a:t>
            </a:r>
            <a:endParaRPr/>
          </a:p>
        </p:txBody>
      </p:sp>
      <p:sp>
        <p:nvSpPr>
          <p:cNvPr id="236" name="Shape 236"/>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21</a:t>
            </a:fld>
            <a:endParaRPr/>
          </a:p>
        </p:txBody>
      </p:sp>
      <p:pic>
        <p:nvPicPr>
          <p:cNvPr id="237" name="Shape 237"/>
          <p:cNvPicPr preferRelativeResize="0"/>
          <p:nvPr/>
        </p:nvPicPr>
        <p:blipFill>
          <a:blip r:embed="rId3">
            <a:alphaModFix/>
          </a:blip>
          <a:stretch>
            <a:fillRect/>
          </a:stretch>
        </p:blipFill>
        <p:spPr>
          <a:xfrm>
            <a:off x="-55175" y="1591153"/>
            <a:ext cx="9144002" cy="44756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44" name="Shape 244"/>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22</a:t>
            </a:fld>
            <a:endParaRPr/>
          </a:p>
        </p:txBody>
      </p:sp>
      <p:pic>
        <p:nvPicPr>
          <p:cNvPr id="246" name="Shape 246"/>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584212" y="1398988"/>
            <a:ext cx="8170500" cy="4860000"/>
          </a:xfrm>
          <a:prstGeom prst="rect">
            <a:avLst/>
          </a:prstGeom>
        </p:spPr>
        <p:txBody>
          <a:bodyPr spcFirstLastPara="1" wrap="square" lIns="91425" tIns="91425" rIns="91425" bIns="91425" anchor="t" anchorCtr="0">
            <a:noAutofit/>
          </a:bodyPr>
          <a:lstStyle/>
          <a:p>
            <a:pPr marL="457200" lvl="0" indent="-342900">
              <a:spcBef>
                <a:spcPts val="320"/>
              </a:spcBef>
              <a:spcAft>
                <a:spcPts val="0"/>
              </a:spcAft>
              <a:buSzPts val="1800"/>
              <a:buChar char="•"/>
            </a:pPr>
            <a:r>
              <a:rPr lang="en-US" sz="1800"/>
              <a:t>Analyse Attributes</a:t>
            </a:r>
            <a:endParaRPr sz="1800"/>
          </a:p>
          <a:p>
            <a:pPr marL="914400" lvl="1" indent="-342900" rtl="0">
              <a:spcBef>
                <a:spcPts val="0"/>
              </a:spcBef>
              <a:spcAft>
                <a:spcPts val="0"/>
              </a:spcAft>
              <a:buSzPts val="1800"/>
              <a:buChar char="•"/>
            </a:pPr>
            <a:r>
              <a:rPr lang="en-US" sz="1800"/>
              <a:t>The individual attributes of the nodes can be charted to find outliers, see distributions etc.</a:t>
            </a:r>
            <a:endParaRPr sz="1800"/>
          </a:p>
          <a:p>
            <a:pPr marL="914400" lvl="1" indent="-342900" rtl="0">
              <a:spcBef>
                <a:spcPts val="0"/>
              </a:spcBef>
              <a:spcAft>
                <a:spcPts val="0"/>
              </a:spcAft>
              <a:buSzPts val="1800"/>
              <a:buChar char="•"/>
            </a:pPr>
            <a:r>
              <a:rPr lang="en-US" sz="1800"/>
              <a:t>Nodes can be scaled by Attribute Values: big node =&gt; big number</a:t>
            </a:r>
            <a:endParaRPr sz="1800"/>
          </a:p>
          <a:p>
            <a:pPr marL="914400" lvl="1" indent="-342900">
              <a:spcBef>
                <a:spcPts val="0"/>
              </a:spcBef>
              <a:spcAft>
                <a:spcPts val="0"/>
              </a:spcAft>
              <a:buSzPts val="1800"/>
              <a:buChar char="•"/>
            </a:pPr>
            <a:r>
              <a:rPr lang="en-US" sz="1800"/>
              <a:t>Clustering within layers : These elements belong together….</a:t>
            </a:r>
            <a:endParaRPr sz="1800"/>
          </a:p>
          <a:p>
            <a:pPr marL="0" lvl="0" indent="0">
              <a:spcBef>
                <a:spcPts val="320"/>
              </a:spcBef>
              <a:spcAft>
                <a:spcPts val="0"/>
              </a:spcAft>
              <a:buNone/>
            </a:pPr>
            <a:endParaRPr sz="1800"/>
          </a:p>
          <a:p>
            <a:pPr marL="457200" lvl="0" indent="-342900">
              <a:spcBef>
                <a:spcPts val="320"/>
              </a:spcBef>
              <a:spcAft>
                <a:spcPts val="0"/>
              </a:spcAft>
              <a:buSzPts val="1800"/>
              <a:buChar char="•"/>
            </a:pPr>
            <a:r>
              <a:rPr lang="en-US" sz="1800"/>
              <a:t>Explore the connectivity between layers</a:t>
            </a:r>
            <a:endParaRPr sz="1800"/>
          </a:p>
          <a:p>
            <a:pPr marL="914400" lvl="1" indent="-342900">
              <a:spcBef>
                <a:spcPts val="0"/>
              </a:spcBef>
              <a:spcAft>
                <a:spcPts val="0"/>
              </a:spcAft>
              <a:buSzPts val="1800"/>
              <a:buChar char="•"/>
            </a:pPr>
            <a:r>
              <a:rPr lang="en-US" sz="1800"/>
              <a:t>Dense edges are difficult to read</a:t>
            </a:r>
            <a:endParaRPr sz="1800"/>
          </a:p>
          <a:p>
            <a:pPr marL="914400" lvl="1" indent="-342900">
              <a:spcBef>
                <a:spcPts val="0"/>
              </a:spcBef>
              <a:spcAft>
                <a:spcPts val="0"/>
              </a:spcAft>
              <a:buSzPts val="1800"/>
              <a:buChar char="•"/>
            </a:pPr>
            <a:r>
              <a:rPr lang="en-US" sz="1800"/>
              <a:t>Draw as matrices and cluster to make edge connectivity patterns more visible)</a:t>
            </a:r>
            <a:endParaRPr sz="1800"/>
          </a:p>
          <a:p>
            <a:pPr marL="0" lvl="0" indent="0">
              <a:spcBef>
                <a:spcPts val="320"/>
              </a:spcBef>
              <a:spcAft>
                <a:spcPts val="0"/>
              </a:spcAft>
              <a:buNone/>
            </a:pPr>
            <a:endParaRPr sz="1800"/>
          </a:p>
          <a:p>
            <a:pPr marL="457200" lvl="0" indent="-342900">
              <a:spcBef>
                <a:spcPts val="320"/>
              </a:spcBef>
              <a:spcAft>
                <a:spcPts val="0"/>
              </a:spcAft>
              <a:buSzPts val="1800"/>
              <a:buChar char="•"/>
            </a:pPr>
            <a:r>
              <a:rPr lang="en-US" sz="1800"/>
              <a:t>Divide layers into Matrix and Node Link Visualizations</a:t>
            </a:r>
            <a:endParaRPr sz="1800"/>
          </a:p>
          <a:p>
            <a:pPr marL="914400" lvl="1" indent="-342900">
              <a:spcBef>
                <a:spcPts val="0"/>
              </a:spcBef>
              <a:spcAft>
                <a:spcPts val="0"/>
              </a:spcAft>
              <a:buSzPts val="1800"/>
              <a:buChar char="•"/>
            </a:pPr>
            <a:r>
              <a:rPr lang="en-US" sz="1800"/>
              <a:t>Depending on the local network contents, to clarify dense areas within a layer</a:t>
            </a:r>
            <a:endParaRPr sz="1800"/>
          </a:p>
        </p:txBody>
      </p:sp>
      <p:sp>
        <p:nvSpPr>
          <p:cNvPr id="253" name="Shape 253"/>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Use Case 3: Explore search results </a:t>
            </a:r>
            <a:endParaRPr/>
          </a:p>
        </p:txBody>
      </p:sp>
      <p:sp>
        <p:nvSpPr>
          <p:cNvPr id="254" name="Shape 254"/>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61" name="Shape 261"/>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24</a:t>
            </a:fld>
            <a:endParaRPr/>
          </a:p>
        </p:txBody>
      </p:sp>
      <p:pic>
        <p:nvPicPr>
          <p:cNvPr id="263" name="Shape 263"/>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70" name="Shape 270"/>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25</a:t>
            </a:fld>
            <a:endParaRPr/>
          </a:p>
        </p:txBody>
      </p:sp>
      <p:pic>
        <p:nvPicPr>
          <p:cNvPr id="272" name="Shape 272"/>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79" name="Shape 279"/>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26</a:t>
            </a:fld>
            <a:endParaRPr/>
          </a:p>
        </p:txBody>
      </p:sp>
      <p:pic>
        <p:nvPicPr>
          <p:cNvPr id="280" name="Shape 280"/>
          <p:cNvPicPr preferRelativeResize="0"/>
          <p:nvPr/>
        </p:nvPicPr>
        <p:blipFill>
          <a:blip r:embed="rId3">
            <a:alphaModFix/>
          </a:blip>
          <a:stretch>
            <a:fillRect/>
          </a:stretch>
        </p:blipFill>
        <p:spPr>
          <a:xfrm>
            <a:off x="0" y="1649552"/>
            <a:ext cx="9143999" cy="44694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r>
              <a:rPr lang="en-US"/>
              <a:t>A key concept of the multilayer paradigm is to be able to compare layers</a:t>
            </a:r>
            <a:endParaRPr/>
          </a:p>
        </p:txBody>
      </p:sp>
      <p:sp>
        <p:nvSpPr>
          <p:cNvPr id="287" name="Shape 287"/>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Use Case 4: Entity comparison</a:t>
            </a:r>
            <a:endParaRPr/>
          </a:p>
        </p:txBody>
      </p:sp>
      <p:sp>
        <p:nvSpPr>
          <p:cNvPr id="288" name="Shape 288"/>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27</a:t>
            </a:fld>
            <a:endParaRPr/>
          </a:p>
        </p:txBody>
      </p:sp>
      <p:pic>
        <p:nvPicPr>
          <p:cNvPr id="289" name="Shape 289"/>
          <p:cNvPicPr preferRelativeResize="0"/>
          <p:nvPr/>
        </p:nvPicPr>
        <p:blipFill>
          <a:blip r:embed="rId3">
            <a:alphaModFix/>
          </a:blip>
          <a:stretch>
            <a:fillRect/>
          </a:stretch>
        </p:blipFill>
        <p:spPr>
          <a:xfrm>
            <a:off x="0" y="2049102"/>
            <a:ext cx="9144002" cy="463189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296" name="Shape 296"/>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Layer  Comparison</a:t>
            </a:r>
            <a:endParaRPr/>
          </a:p>
        </p:txBody>
      </p:sp>
      <p:sp>
        <p:nvSpPr>
          <p:cNvPr id="297" name="Shape 297"/>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28</a:t>
            </a:fld>
            <a:endParaRPr/>
          </a:p>
        </p:txBody>
      </p:sp>
      <p:pic>
        <p:nvPicPr>
          <p:cNvPr id="298" name="Shape 298"/>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305" name="Shape 305"/>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29</a:t>
            </a:fld>
            <a:endParaRPr/>
          </a:p>
        </p:txBody>
      </p:sp>
      <p:pic>
        <p:nvPicPr>
          <p:cNvPr id="307" name="Shape 307"/>
          <p:cNvPicPr preferRelativeResize="0"/>
          <p:nvPr/>
        </p:nvPicPr>
        <p:blipFill>
          <a:blip r:embed="rId3">
            <a:alphaModFix/>
          </a:blip>
          <a:stretch>
            <a:fillRect/>
          </a:stretch>
        </p:blipFill>
        <p:spPr>
          <a:xfrm>
            <a:off x="285750" y="0"/>
            <a:ext cx="8572499"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65" name="Shape 65"/>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Visual analytics as a concept</a:t>
            </a:r>
            <a:endParaRPr/>
          </a:p>
        </p:txBody>
      </p:sp>
      <p:sp>
        <p:nvSpPr>
          <p:cNvPr id="66" name="Shape 66"/>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3</a:t>
            </a:fld>
            <a:endParaRPr/>
          </a:p>
        </p:txBody>
      </p:sp>
      <p:pic>
        <p:nvPicPr>
          <p:cNvPr id="67" name="Shape 67"/>
          <p:cNvPicPr preferRelativeResize="0"/>
          <p:nvPr/>
        </p:nvPicPr>
        <p:blipFill>
          <a:blip r:embed="rId3">
            <a:alphaModFix/>
          </a:blip>
          <a:stretch>
            <a:fillRect/>
          </a:stretch>
        </p:blipFill>
        <p:spPr>
          <a:xfrm>
            <a:off x="923925" y="1439988"/>
            <a:ext cx="7296150" cy="4352925"/>
          </a:xfrm>
          <a:prstGeom prst="rect">
            <a:avLst/>
          </a:prstGeom>
          <a:noFill/>
          <a:ln>
            <a:noFill/>
          </a:ln>
        </p:spPr>
      </p:pic>
      <p:sp>
        <p:nvSpPr>
          <p:cNvPr id="68" name="Shape 68"/>
          <p:cNvSpPr txBox="1"/>
          <p:nvPr/>
        </p:nvSpPr>
        <p:spPr>
          <a:xfrm>
            <a:off x="980875" y="6333200"/>
            <a:ext cx="6960600" cy="411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a:latin typeface="Calibri"/>
                <a:ea typeface="Calibri"/>
                <a:cs typeface="Calibri"/>
                <a:sym typeface="Calibri"/>
              </a:rPr>
              <a:t>D. A. Keim, J. Kohlhammer, G. Ellis, F. Mansmann, and D. Keim, </a:t>
            </a:r>
            <a:r>
              <a:rPr lang="en-US" sz="1100" i="1">
                <a:latin typeface="Calibri"/>
                <a:ea typeface="Calibri"/>
                <a:cs typeface="Calibri"/>
                <a:sym typeface="Calibri"/>
              </a:rPr>
              <a:t>Mastering the Information Age: Solving Problems with Visual Analytics</a:t>
            </a:r>
            <a:r>
              <a:rPr lang="en-US" sz="1100">
                <a:latin typeface="Calibri"/>
                <a:ea typeface="Calibri"/>
                <a:cs typeface="Calibri"/>
                <a:sym typeface="Calibri"/>
              </a:rPr>
              <a:t>. Goslar: Florian Mansmann and Eurographics Association, 2010.</a:t>
            </a:r>
            <a:endParaRPr sz="1100">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r>
              <a:rPr lang="en-US" sz="2400"/>
              <a:t>Questions?</a:t>
            </a:r>
            <a:endParaRPr sz="2400"/>
          </a:p>
        </p:txBody>
      </p:sp>
      <p:sp>
        <p:nvSpPr>
          <p:cNvPr id="314" name="Shape 314"/>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 End (ish)</a:t>
            </a:r>
            <a:endParaRPr/>
          </a:p>
        </p:txBody>
      </p:sp>
      <p:sp>
        <p:nvSpPr>
          <p:cNvPr id="315" name="Shape 315"/>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322" name="Shape 322"/>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Architecture</a:t>
            </a:r>
            <a:endParaRPr/>
          </a:p>
        </p:txBody>
      </p:sp>
      <p:sp>
        <p:nvSpPr>
          <p:cNvPr id="323" name="Shape 323"/>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31</a:t>
            </a:fld>
            <a:endParaRPr/>
          </a:p>
        </p:txBody>
      </p:sp>
      <p:pic>
        <p:nvPicPr>
          <p:cNvPr id="324" name="Shape 324"/>
          <p:cNvPicPr preferRelativeResize="0"/>
          <p:nvPr/>
        </p:nvPicPr>
        <p:blipFill>
          <a:blip r:embed="rId3">
            <a:alphaModFix/>
          </a:blip>
          <a:stretch>
            <a:fillRect/>
          </a:stretch>
        </p:blipFill>
        <p:spPr>
          <a:xfrm>
            <a:off x="1083063" y="1397588"/>
            <a:ext cx="6977874" cy="5209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584212" y="1398988"/>
            <a:ext cx="8170500" cy="4860000"/>
          </a:xfrm>
          <a:prstGeom prst="rect">
            <a:avLst/>
          </a:prstGeom>
        </p:spPr>
        <p:txBody>
          <a:bodyPr spcFirstLastPara="1" wrap="square" lIns="91425" tIns="91425" rIns="91425" bIns="91425" anchor="t" anchorCtr="0">
            <a:noAutofit/>
          </a:bodyPr>
          <a:lstStyle/>
          <a:p>
            <a:pPr marL="457200" lvl="0" indent="-330200" rtl="0">
              <a:spcBef>
                <a:spcPts val="320"/>
              </a:spcBef>
              <a:spcAft>
                <a:spcPts val="0"/>
              </a:spcAft>
              <a:buSzPts val="1600"/>
              <a:buChar char="•"/>
            </a:pPr>
            <a:r>
              <a:rPr lang="en-US"/>
              <a:t>Network visual analytics traditionally sees a network as a complete  and independent system</a:t>
            </a:r>
            <a:endParaRPr/>
          </a:p>
          <a:p>
            <a:pPr marL="457200" lvl="0" indent="-330200" rtl="0">
              <a:spcBef>
                <a:spcPts val="0"/>
              </a:spcBef>
              <a:spcAft>
                <a:spcPts val="0"/>
              </a:spcAft>
              <a:buSzPts val="1600"/>
              <a:buChar char="•"/>
            </a:pPr>
            <a:r>
              <a:rPr lang="en-US"/>
              <a:t>Complex systems can be more accurately modelled as a set of interacting networks (or layers)</a:t>
            </a:r>
            <a:endParaRPr/>
          </a:p>
          <a:p>
            <a:pPr marL="457200" lvl="0" indent="-330200" rtl="0">
              <a:spcBef>
                <a:spcPts val="0"/>
              </a:spcBef>
              <a:spcAft>
                <a:spcPts val="0"/>
              </a:spcAft>
              <a:buSzPts val="1600"/>
              <a:buChar char="•"/>
            </a:pPr>
            <a:r>
              <a:rPr lang="en-US"/>
              <a:t>Consider online social networks</a:t>
            </a:r>
            <a:endParaRPr/>
          </a:p>
          <a:p>
            <a:pPr marL="914400" lvl="1" indent="-323850" rtl="0">
              <a:spcBef>
                <a:spcPts val="0"/>
              </a:spcBef>
              <a:spcAft>
                <a:spcPts val="0"/>
              </a:spcAft>
              <a:buSzPts val="1500"/>
              <a:buChar char="•"/>
            </a:pPr>
            <a:r>
              <a:rPr lang="en-US"/>
              <a:t>The real social network of a person can be best modelled as a combination of the personal (e.g. Facebook) and professional (e.g. LinkedIn)</a:t>
            </a:r>
            <a:endParaRPr/>
          </a:p>
          <a:p>
            <a:pPr marL="0" lvl="0" indent="0" rtl="0">
              <a:spcBef>
                <a:spcPts val="320"/>
              </a:spcBef>
              <a:spcAft>
                <a:spcPts val="0"/>
              </a:spcAft>
              <a:buNone/>
            </a:pPr>
            <a:endParaRPr/>
          </a:p>
          <a:p>
            <a:pPr marL="457200" lvl="0" indent="-330200" rtl="0">
              <a:spcBef>
                <a:spcPts val="320"/>
              </a:spcBef>
              <a:spcAft>
                <a:spcPts val="0"/>
              </a:spcAft>
              <a:buSzPts val="1600"/>
              <a:buChar char="•"/>
            </a:pPr>
            <a:r>
              <a:rPr lang="en-US"/>
              <a:t>Connectivity between apparently independent network sets</a:t>
            </a:r>
            <a:endParaRPr/>
          </a:p>
          <a:p>
            <a:pPr marL="914400" lvl="1" indent="-323850" rtl="0">
              <a:spcBef>
                <a:spcPts val="300"/>
              </a:spcBef>
              <a:spcAft>
                <a:spcPts val="0"/>
              </a:spcAft>
              <a:buSzPts val="1500"/>
              <a:buChar char="•"/>
            </a:pPr>
            <a:r>
              <a:rPr lang="en-US"/>
              <a:t>Cross layer interactions</a:t>
            </a:r>
            <a:endParaRPr/>
          </a:p>
          <a:p>
            <a:pPr marL="914400" lvl="1" indent="-323850" rtl="0">
              <a:spcBef>
                <a:spcPts val="300"/>
              </a:spcBef>
              <a:spcAft>
                <a:spcPts val="0"/>
              </a:spcAft>
              <a:buSzPts val="1500"/>
              <a:buChar char="•"/>
            </a:pPr>
            <a:r>
              <a:rPr lang="en-US"/>
              <a:t>Unforeseen correlations</a:t>
            </a:r>
            <a:endParaRPr/>
          </a:p>
          <a:p>
            <a:pPr marL="1371600" lvl="2" indent="-317500" rtl="0">
              <a:spcBef>
                <a:spcPts val="280"/>
              </a:spcBef>
              <a:spcAft>
                <a:spcPts val="0"/>
              </a:spcAft>
              <a:buSzPts val="1400"/>
              <a:buChar char="•"/>
            </a:pPr>
            <a:r>
              <a:rPr lang="en-US"/>
              <a:t>Power grid and data networks</a:t>
            </a:r>
            <a:endParaRPr/>
          </a:p>
          <a:p>
            <a:pPr marL="0" lvl="0" indent="0" rtl="0">
              <a:spcBef>
                <a:spcPts val="320"/>
              </a:spcBef>
              <a:spcAft>
                <a:spcPts val="0"/>
              </a:spcAft>
              <a:buNone/>
            </a:pPr>
            <a:endParaRPr/>
          </a:p>
          <a:p>
            <a:pPr marL="457200" lvl="0" indent="-330200" rtl="0">
              <a:spcBef>
                <a:spcPts val="320"/>
              </a:spcBef>
              <a:spcAft>
                <a:spcPts val="0"/>
              </a:spcAft>
              <a:buSzPts val="1600"/>
              <a:buChar char="•"/>
            </a:pPr>
            <a:r>
              <a:rPr lang="en-US"/>
              <a:t>Why not visualize as a single network?</a:t>
            </a:r>
            <a:endParaRPr/>
          </a:p>
          <a:p>
            <a:pPr marL="914400" lvl="1" indent="-323850" rtl="0">
              <a:spcBef>
                <a:spcPts val="0"/>
              </a:spcBef>
              <a:spcAft>
                <a:spcPts val="0"/>
              </a:spcAft>
              <a:buSzPts val="1500"/>
              <a:buChar char="•"/>
            </a:pPr>
            <a:r>
              <a:rPr lang="en-US" b="1"/>
              <a:t>Complexity : </a:t>
            </a:r>
            <a:r>
              <a:rPr lang="en-US"/>
              <a:t>Overdrawing and clutter</a:t>
            </a:r>
            <a:endParaRPr/>
          </a:p>
          <a:p>
            <a:pPr marL="914400" lvl="0" indent="0" rtl="0">
              <a:spcBef>
                <a:spcPts val="320"/>
              </a:spcBef>
              <a:spcAft>
                <a:spcPts val="0"/>
              </a:spcAft>
              <a:buNone/>
            </a:pPr>
            <a:r>
              <a:rPr lang="en-US"/>
              <a:t> make it difficult to recognise patterns</a:t>
            </a:r>
            <a:endParaRPr/>
          </a:p>
          <a:p>
            <a:pPr marL="914400" lvl="0" indent="-330200" rtl="0">
              <a:spcBef>
                <a:spcPts val="320"/>
              </a:spcBef>
              <a:spcAft>
                <a:spcPts val="0"/>
              </a:spcAft>
              <a:buSzPts val="1600"/>
              <a:buChar char="•"/>
            </a:pPr>
            <a:r>
              <a:rPr lang="en-US" b="1"/>
              <a:t>Task</a:t>
            </a:r>
            <a:r>
              <a:rPr lang="en-US"/>
              <a:t>: Does drawing everything together </a:t>
            </a:r>
            <a:endParaRPr/>
          </a:p>
          <a:p>
            <a:pPr marL="914400" lvl="0" indent="0" rtl="0">
              <a:spcBef>
                <a:spcPts val="320"/>
              </a:spcBef>
              <a:spcAft>
                <a:spcPts val="0"/>
              </a:spcAft>
              <a:buNone/>
            </a:pPr>
            <a:r>
              <a:rPr lang="en-US"/>
              <a:t>really help the user?</a:t>
            </a:r>
            <a:endParaRPr/>
          </a:p>
          <a:p>
            <a:pPr marL="914400" lvl="0" indent="0" rtl="0">
              <a:spcBef>
                <a:spcPts val="320"/>
              </a:spcBef>
              <a:spcAft>
                <a:spcPts val="0"/>
              </a:spcAft>
              <a:buNone/>
            </a:pPr>
            <a:endParaRPr/>
          </a:p>
          <a:p>
            <a:pPr marL="457200" lvl="0" indent="0">
              <a:spcBef>
                <a:spcPts val="320"/>
              </a:spcBef>
              <a:spcAft>
                <a:spcPts val="0"/>
              </a:spcAft>
              <a:buNone/>
            </a:pPr>
            <a:endParaRPr/>
          </a:p>
        </p:txBody>
      </p:sp>
      <p:sp>
        <p:nvSpPr>
          <p:cNvPr id="75" name="Shape 75"/>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Why Multilayer Networks?</a:t>
            </a:r>
            <a:endParaRPr/>
          </a:p>
        </p:txBody>
      </p:sp>
      <p:sp>
        <p:nvSpPr>
          <p:cNvPr id="76" name="Shape 76"/>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4</a:t>
            </a:fld>
            <a:endParaRPr/>
          </a:p>
        </p:txBody>
      </p:sp>
      <p:pic>
        <p:nvPicPr>
          <p:cNvPr id="77" name="Shape 77"/>
          <p:cNvPicPr preferRelativeResize="0"/>
          <p:nvPr/>
        </p:nvPicPr>
        <p:blipFill rotWithShape="1">
          <a:blip r:embed="rId3">
            <a:alphaModFix/>
          </a:blip>
          <a:srcRect/>
          <a:stretch/>
        </p:blipFill>
        <p:spPr>
          <a:xfrm>
            <a:off x="5507500" y="4066775"/>
            <a:ext cx="3121025" cy="175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487362" y="1484312"/>
            <a:ext cx="8169300" cy="4860900"/>
          </a:xfrm>
          <a:prstGeom prst="rect">
            <a:avLst/>
          </a:prstGeom>
          <a:noFill/>
          <a:ln>
            <a:noFill/>
          </a:ln>
        </p:spPr>
        <p:txBody>
          <a:bodyPr spcFirstLastPara="1" wrap="square" lIns="91425" tIns="45700" rIns="91425" bIns="45700" anchor="t" anchorCtr="0">
            <a:noAutofit/>
          </a:bodyPr>
          <a:lstStyle/>
          <a:p>
            <a:pPr marL="184150" marR="0" lvl="0" indent="-184150" algn="l" rtl="0">
              <a:lnSpc>
                <a:spcPct val="90000"/>
              </a:lnSpc>
              <a:spcBef>
                <a:spcPts val="0"/>
              </a:spcBef>
              <a:spcAft>
                <a:spcPts val="0"/>
              </a:spcAft>
              <a:buClr>
                <a:srgbClr val="00A0AF"/>
              </a:buClr>
              <a:buSzPts val="1600"/>
              <a:buFont typeface="Arial"/>
              <a:buChar char="•"/>
            </a:pPr>
            <a:r>
              <a:rPr lang="en-US" sz="1600" b="0" i="0" u="none">
                <a:solidFill>
                  <a:schemeClr val="dk1"/>
                </a:solidFill>
                <a:latin typeface="Arial"/>
                <a:ea typeface="Arial"/>
                <a:cs typeface="Arial"/>
                <a:sym typeface="Arial"/>
              </a:rPr>
              <a:t>Many systems modelled as networks / Graphs</a:t>
            </a:r>
            <a:endParaRPr/>
          </a:p>
          <a:p>
            <a:pPr marL="446087" marR="0" lvl="1" indent="-261937" algn="l" rtl="0">
              <a:lnSpc>
                <a:spcPct val="90000"/>
              </a:lnSpc>
              <a:spcBef>
                <a:spcPts val="300"/>
              </a:spcBef>
              <a:spcAft>
                <a:spcPts val="0"/>
              </a:spcAft>
              <a:buClr>
                <a:srgbClr val="00A0AF"/>
              </a:buClr>
              <a:buSzPts val="1500"/>
              <a:buFont typeface="Arial"/>
              <a:buChar char="•"/>
            </a:pPr>
            <a:r>
              <a:rPr lang="en-US" sz="1500" b="0" i="0" u="none" strike="noStrike" cap="none">
                <a:solidFill>
                  <a:schemeClr val="dk1"/>
                </a:solidFill>
                <a:latin typeface="Arial"/>
                <a:ea typeface="Arial"/>
                <a:cs typeface="Arial"/>
                <a:sym typeface="Arial"/>
              </a:rPr>
              <a:t>Transport networks, the power grid, computer networks, social networks</a:t>
            </a:r>
            <a:endParaRPr/>
          </a:p>
          <a:p>
            <a:pPr marL="184150" marR="0" lvl="0" indent="-82550" algn="l" rtl="0">
              <a:lnSpc>
                <a:spcPct val="90000"/>
              </a:lnSpc>
              <a:spcBef>
                <a:spcPts val="320"/>
              </a:spcBef>
              <a:spcAft>
                <a:spcPts val="0"/>
              </a:spcAft>
              <a:buClr>
                <a:srgbClr val="00A0AF"/>
              </a:buClr>
              <a:buSzPts val="1600"/>
              <a:buFont typeface="Arial"/>
              <a:buNone/>
            </a:pPr>
            <a:endParaRPr sz="1600" b="0" i="0" u="none">
              <a:solidFill>
                <a:schemeClr val="dk1"/>
              </a:solidFill>
              <a:latin typeface="Arial"/>
              <a:ea typeface="Arial"/>
              <a:cs typeface="Arial"/>
              <a:sym typeface="Arial"/>
            </a:endParaRPr>
          </a:p>
          <a:p>
            <a:pPr marL="184150" marR="0" lvl="0" indent="-184150" algn="l" rtl="0">
              <a:lnSpc>
                <a:spcPct val="90000"/>
              </a:lnSpc>
              <a:spcBef>
                <a:spcPts val="360"/>
              </a:spcBef>
              <a:spcAft>
                <a:spcPts val="0"/>
              </a:spcAft>
              <a:buClr>
                <a:srgbClr val="00A0AF"/>
              </a:buClr>
              <a:buSzPts val="1800"/>
              <a:buFont typeface="Arial"/>
              <a:buChar char="•"/>
            </a:pPr>
            <a:r>
              <a:rPr lang="en-US" sz="1800" b="0" i="0" u="none">
                <a:solidFill>
                  <a:schemeClr val="dk1"/>
                </a:solidFill>
                <a:latin typeface="Arial"/>
                <a:ea typeface="Arial"/>
                <a:cs typeface="Arial"/>
                <a:sym typeface="Arial"/>
              </a:rPr>
              <a:t>Multilayer </a:t>
            </a:r>
            <a:r>
              <a:rPr lang="en-US" sz="1800"/>
              <a:t>Network </a:t>
            </a:r>
            <a:r>
              <a:rPr lang="en-US" sz="1800" b="0" i="0" u="none">
                <a:solidFill>
                  <a:schemeClr val="dk1"/>
                </a:solidFill>
                <a:latin typeface="Arial"/>
                <a:ea typeface="Arial"/>
                <a:cs typeface="Arial"/>
                <a:sym typeface="Arial"/>
              </a:rPr>
              <a:t>data</a:t>
            </a:r>
            <a:endParaRPr/>
          </a:p>
          <a:p>
            <a:pPr marL="446087" marR="0" lvl="1" indent="-261937"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Multiple </a:t>
            </a:r>
            <a:r>
              <a:rPr lang="en-US" sz="1600"/>
              <a:t>interrelated</a:t>
            </a:r>
            <a:r>
              <a:rPr lang="en-US" sz="1600" b="0" i="0" u="none" strike="noStrike" cap="none">
                <a:solidFill>
                  <a:schemeClr val="dk1"/>
                </a:solidFill>
                <a:latin typeface="Arial"/>
                <a:ea typeface="Arial"/>
                <a:cs typeface="Arial"/>
                <a:sym typeface="Arial"/>
              </a:rPr>
              <a:t> data sets</a:t>
            </a:r>
            <a:endParaRPr/>
          </a:p>
          <a:p>
            <a:pPr marL="446087" marR="0" lvl="1" indent="-261937"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Relationships between data set</a:t>
            </a:r>
            <a:endParaRPr/>
          </a:p>
          <a:p>
            <a:pPr marL="446087" marR="0" lvl="1" indent="-261937" algn="l" rtl="0">
              <a:lnSpc>
                <a:spcPct val="90000"/>
              </a:lnSpc>
              <a:spcBef>
                <a:spcPts val="320"/>
              </a:spcBef>
              <a:spcAft>
                <a:spcPts val="0"/>
              </a:spcAft>
              <a:buClr>
                <a:srgbClr val="00A0AF"/>
              </a:buClr>
              <a:buSzPts val="1600"/>
              <a:buFont typeface="Arial"/>
              <a:buChar char="•"/>
            </a:pPr>
            <a:r>
              <a:rPr lang="en-US" sz="1600"/>
              <a:t>Layers</a:t>
            </a:r>
            <a:endParaRPr/>
          </a:p>
          <a:p>
            <a:pPr marL="630237" marR="0" lvl="2" indent="-184149"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Maybe same nodes, but not always</a:t>
            </a:r>
            <a:endParaRPr/>
          </a:p>
          <a:p>
            <a:pPr marL="630237" marR="0" lvl="2" indent="-184149"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Maybe different types of edges</a:t>
            </a:r>
            <a:endParaRPr/>
          </a:p>
          <a:p>
            <a:pPr marL="630237" marR="0" lvl="2" indent="-184150"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Some relationships might be </a:t>
            </a:r>
            <a:endParaRPr sz="1600" b="0" i="0" u="none" strike="noStrike" cap="none">
              <a:solidFill>
                <a:schemeClr val="dk1"/>
              </a:solidFill>
              <a:latin typeface="Arial"/>
              <a:ea typeface="Arial"/>
              <a:cs typeface="Arial"/>
              <a:sym typeface="Arial"/>
            </a:endParaRPr>
          </a:p>
          <a:p>
            <a:pPr marL="457200" marR="0" lvl="0" indent="0" algn="l" rtl="0">
              <a:lnSpc>
                <a:spcPct val="90000"/>
              </a:lnSpc>
              <a:spcBef>
                <a:spcPts val="320"/>
              </a:spcBef>
              <a:spcAft>
                <a:spcPts val="0"/>
              </a:spcAft>
              <a:buNone/>
            </a:pPr>
            <a:r>
              <a:rPr lang="en-US"/>
              <a:t>    </a:t>
            </a:r>
            <a:r>
              <a:rPr lang="en-US" sz="1600" b="0" i="0" u="none" strike="noStrike" cap="none">
                <a:solidFill>
                  <a:schemeClr val="dk1"/>
                </a:solidFill>
                <a:latin typeface="Arial"/>
                <a:ea typeface="Arial"/>
                <a:cs typeface="Arial"/>
                <a:sym typeface="Arial"/>
              </a:rPr>
              <a:t>restricted to end node types</a:t>
            </a:r>
            <a:endParaRPr/>
          </a:p>
          <a:p>
            <a:pPr marL="446087" marR="0" lvl="1" indent="-261937"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Layers can extend into different aspects</a:t>
            </a:r>
            <a:endParaRPr/>
          </a:p>
          <a:p>
            <a:pPr marL="446087" marR="0" lvl="1" indent="-160337" algn="l" rtl="0">
              <a:lnSpc>
                <a:spcPct val="90000"/>
              </a:lnSpc>
              <a:spcBef>
                <a:spcPts val="320"/>
              </a:spcBef>
              <a:spcAft>
                <a:spcPts val="0"/>
              </a:spcAft>
              <a:buClr>
                <a:srgbClr val="00A0AF"/>
              </a:buClr>
              <a:buSzPts val="1600"/>
              <a:buFont typeface="Arial"/>
              <a:buNone/>
            </a:pPr>
            <a:endParaRPr sz="1600" b="0" i="0" u="none" strike="noStrike" cap="none">
              <a:solidFill>
                <a:schemeClr val="dk1"/>
              </a:solidFill>
              <a:latin typeface="Arial"/>
              <a:ea typeface="Arial"/>
              <a:cs typeface="Arial"/>
              <a:sym typeface="Arial"/>
            </a:endParaRPr>
          </a:p>
          <a:p>
            <a:pPr marL="446087" marR="0" lvl="1" indent="-261937" algn="l" rtl="0">
              <a:lnSpc>
                <a:spcPct val="90000"/>
              </a:lnSpc>
              <a:spcBef>
                <a:spcPts val="320"/>
              </a:spcBef>
              <a:spcAft>
                <a:spcPts val="0"/>
              </a:spcAft>
              <a:buClr>
                <a:srgbClr val="00A0AF"/>
              </a:buClr>
              <a:buSzPts val="1600"/>
              <a:buFont typeface="Arial"/>
              <a:buChar char="•"/>
            </a:pPr>
            <a:r>
              <a:rPr lang="en-US" sz="1600" b="0" i="0" u="none" strike="noStrike" cap="none">
                <a:solidFill>
                  <a:schemeClr val="dk1"/>
                </a:solidFill>
                <a:latin typeface="Arial"/>
                <a:ea typeface="Arial"/>
                <a:cs typeface="Arial"/>
                <a:sym typeface="Arial"/>
              </a:rPr>
              <a:t>Visual</a:t>
            </a:r>
            <a:r>
              <a:rPr lang="en-US" sz="1600"/>
              <a:t> A</a:t>
            </a:r>
            <a:r>
              <a:rPr lang="en-US" sz="1600" b="0" i="0" u="none" strike="noStrike" cap="none">
                <a:solidFill>
                  <a:schemeClr val="dk1"/>
                </a:solidFill>
                <a:latin typeface="Arial"/>
                <a:ea typeface="Arial"/>
                <a:cs typeface="Arial"/>
                <a:sym typeface="Arial"/>
              </a:rPr>
              <a:t>nalytics of multilayer data is a relatively new field</a:t>
            </a:r>
            <a:endParaRPr sz="1600" b="0" i="0" u="none" strike="noStrike" cap="none">
              <a:solidFill>
                <a:schemeClr val="dk1"/>
              </a:solidFill>
              <a:latin typeface="Arial"/>
              <a:ea typeface="Arial"/>
              <a:cs typeface="Arial"/>
              <a:sym typeface="Arial"/>
            </a:endParaRPr>
          </a:p>
          <a:p>
            <a:pPr marL="457200" marR="0" lvl="0" indent="0" algn="l" rtl="0">
              <a:lnSpc>
                <a:spcPct val="90000"/>
              </a:lnSpc>
              <a:spcBef>
                <a:spcPts val="320"/>
              </a:spcBef>
              <a:spcAft>
                <a:spcPts val="0"/>
              </a:spcAft>
              <a:buNone/>
            </a:pPr>
            <a:endParaRPr sz="1000">
              <a:solidFill>
                <a:srgbClr val="222222"/>
              </a:solidFill>
              <a:highlight>
                <a:srgbClr val="FFFFFF"/>
              </a:highlight>
            </a:endParaRPr>
          </a:p>
          <a:p>
            <a:pPr marL="446087" marR="0" lvl="1" indent="-261937" algn="l" rtl="0">
              <a:lnSpc>
                <a:spcPct val="90000"/>
              </a:lnSpc>
              <a:spcBef>
                <a:spcPts val="320"/>
              </a:spcBef>
              <a:spcAft>
                <a:spcPts val="0"/>
              </a:spcAft>
              <a:buClr>
                <a:srgbClr val="00A0AF"/>
              </a:buClr>
              <a:buSzPts val="1600"/>
              <a:buFont typeface="Arial"/>
              <a:buChar char="•"/>
            </a:pPr>
            <a:r>
              <a:rPr lang="en-US" sz="1000">
                <a:solidFill>
                  <a:srgbClr val="222222"/>
                </a:solidFill>
                <a:highlight>
                  <a:srgbClr val="FFFFFF"/>
                </a:highlight>
              </a:rPr>
              <a:t>Kivelä, Mikko, et al. "Multilayer networks." </a:t>
            </a:r>
            <a:r>
              <a:rPr lang="en-US" sz="1000" i="1">
                <a:solidFill>
                  <a:srgbClr val="222222"/>
                </a:solidFill>
                <a:highlight>
                  <a:srgbClr val="FFFFFF"/>
                </a:highlight>
              </a:rPr>
              <a:t>Journal of complex networks</a:t>
            </a:r>
            <a:r>
              <a:rPr lang="en-US" sz="1000">
                <a:solidFill>
                  <a:srgbClr val="222222"/>
                </a:solidFill>
                <a:highlight>
                  <a:srgbClr val="FFFFFF"/>
                </a:highlight>
              </a:rPr>
              <a:t> 2.3 (2014): 203-271.</a:t>
            </a:r>
            <a:endParaRPr sz="1600"/>
          </a:p>
          <a:p>
            <a:pPr marL="0" marR="0" lvl="0" indent="0" algn="l" rtl="0">
              <a:lnSpc>
                <a:spcPct val="90000"/>
              </a:lnSpc>
              <a:spcBef>
                <a:spcPts val="320"/>
              </a:spcBef>
              <a:spcAft>
                <a:spcPts val="0"/>
              </a:spcAft>
              <a:buNone/>
            </a:pPr>
            <a:endParaRPr sz="1600"/>
          </a:p>
          <a:p>
            <a:pPr marL="446087" marR="0" lvl="1" indent="-160337" algn="l" rtl="0">
              <a:lnSpc>
                <a:spcPct val="90000"/>
              </a:lnSpc>
              <a:spcBef>
                <a:spcPts val="320"/>
              </a:spcBef>
              <a:spcAft>
                <a:spcPts val="0"/>
              </a:spcAft>
              <a:buClr>
                <a:srgbClr val="00A0AF"/>
              </a:buClr>
              <a:buSzPts val="1600"/>
              <a:buFont typeface="Arial"/>
              <a:buNone/>
            </a:pPr>
            <a:endParaRPr sz="1600"/>
          </a:p>
          <a:p>
            <a:pPr marL="446087" marR="0" lvl="1" indent="-160337" algn="l" rtl="0">
              <a:lnSpc>
                <a:spcPct val="90000"/>
              </a:lnSpc>
              <a:spcBef>
                <a:spcPts val="320"/>
              </a:spcBef>
              <a:spcAft>
                <a:spcPts val="0"/>
              </a:spcAft>
              <a:buClr>
                <a:srgbClr val="00A0AF"/>
              </a:buClr>
              <a:buSzPts val="1600"/>
              <a:buFont typeface="Arial"/>
              <a:buNone/>
            </a:pPr>
            <a:endParaRPr sz="1600"/>
          </a:p>
          <a:p>
            <a:pPr marL="446087" marR="0" lvl="1" indent="-160337" algn="l" rtl="0">
              <a:lnSpc>
                <a:spcPct val="90000"/>
              </a:lnSpc>
              <a:spcBef>
                <a:spcPts val="320"/>
              </a:spcBef>
              <a:spcAft>
                <a:spcPts val="0"/>
              </a:spcAft>
              <a:buClr>
                <a:srgbClr val="00A0AF"/>
              </a:buClr>
              <a:buSzPts val="1600"/>
              <a:buFont typeface="Arial"/>
              <a:buNone/>
            </a:pPr>
            <a:endParaRPr sz="1600" b="0" i="0" u="none" strike="noStrike" cap="none">
              <a:solidFill>
                <a:schemeClr val="dk1"/>
              </a:solidFill>
              <a:latin typeface="Arial"/>
              <a:ea typeface="Arial"/>
              <a:cs typeface="Arial"/>
              <a:sym typeface="Arial"/>
            </a:endParaRPr>
          </a:p>
          <a:p>
            <a:pPr marL="184150" marR="0" lvl="0" indent="-82550" algn="l" rtl="0">
              <a:spcBef>
                <a:spcPts val="320"/>
              </a:spcBef>
              <a:spcAft>
                <a:spcPts val="0"/>
              </a:spcAft>
              <a:buClr>
                <a:srgbClr val="00A0AF"/>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84" name="Shape 84"/>
          <p:cNvPicPr preferRelativeResize="0"/>
          <p:nvPr/>
        </p:nvPicPr>
        <p:blipFill>
          <a:blip r:embed="rId3">
            <a:alphaModFix/>
          </a:blip>
          <a:stretch>
            <a:fillRect/>
          </a:stretch>
        </p:blipFill>
        <p:spPr>
          <a:xfrm>
            <a:off x="4983125" y="2479513"/>
            <a:ext cx="2990850" cy="2371725"/>
          </a:xfrm>
          <a:prstGeom prst="rect">
            <a:avLst/>
          </a:prstGeom>
          <a:noFill/>
          <a:ln>
            <a:noFill/>
          </a:ln>
        </p:spPr>
      </p:pic>
      <p:sp>
        <p:nvSpPr>
          <p:cNvPr id="85" name="Shape 85"/>
          <p:cNvSpPr txBox="1">
            <a:spLocks noGrp="1"/>
          </p:cNvSpPr>
          <p:nvPr>
            <p:ph type="title"/>
          </p:nvPr>
        </p:nvSpPr>
        <p:spPr>
          <a:xfrm>
            <a:off x="584200" y="171450"/>
            <a:ext cx="6299200" cy="993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M</a:t>
            </a:r>
            <a:r>
              <a:rPr lang="en-US"/>
              <a:t>ultilayer Network Data</a:t>
            </a:r>
            <a:endParaRPr/>
          </a:p>
        </p:txBody>
      </p:sp>
      <p:sp>
        <p:nvSpPr>
          <p:cNvPr id="86" name="Shape 86"/>
          <p:cNvSpPr txBox="1"/>
          <p:nvPr/>
        </p:nvSpPr>
        <p:spPr>
          <a:xfrm>
            <a:off x="7891462" y="6492875"/>
            <a:ext cx="863600" cy="365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p:txBody>
      </p:sp>
      <p:sp>
        <p:nvSpPr>
          <p:cNvPr id="93" name="Shape 93"/>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DH use case: Histograph dataset based on cvce.eu</a:t>
            </a:r>
            <a:endParaRPr/>
          </a:p>
        </p:txBody>
      </p:sp>
      <p:sp>
        <p:nvSpPr>
          <p:cNvPr id="94" name="Shape 94"/>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6</a:t>
            </a:fld>
            <a:endParaRPr/>
          </a:p>
        </p:txBody>
      </p:sp>
      <p:pic>
        <p:nvPicPr>
          <p:cNvPr id="95" name="Shape 95"/>
          <p:cNvPicPr preferRelativeResize="0"/>
          <p:nvPr/>
        </p:nvPicPr>
        <p:blipFill>
          <a:blip r:embed="rId3">
            <a:alphaModFix/>
          </a:blip>
          <a:stretch>
            <a:fillRect/>
          </a:stretch>
        </p:blipFill>
        <p:spPr>
          <a:xfrm>
            <a:off x="102175" y="1248925"/>
            <a:ext cx="5006198" cy="3207100"/>
          </a:xfrm>
          <a:prstGeom prst="rect">
            <a:avLst/>
          </a:prstGeom>
          <a:noFill/>
          <a:ln>
            <a:noFill/>
          </a:ln>
        </p:spPr>
      </p:pic>
      <p:pic>
        <p:nvPicPr>
          <p:cNvPr id="96" name="Shape 96"/>
          <p:cNvPicPr preferRelativeResize="0"/>
          <p:nvPr/>
        </p:nvPicPr>
        <p:blipFill>
          <a:blip r:embed="rId4">
            <a:alphaModFix/>
          </a:blip>
          <a:stretch>
            <a:fillRect/>
          </a:stretch>
        </p:blipFill>
        <p:spPr>
          <a:xfrm>
            <a:off x="3421150" y="1264900"/>
            <a:ext cx="5715000" cy="4905375"/>
          </a:xfrm>
          <a:prstGeom prst="rect">
            <a:avLst/>
          </a:prstGeom>
          <a:noFill/>
          <a:ln>
            <a:noFill/>
          </a:ln>
          <a:effectLst>
            <a:outerShdw blurRad="57150" dist="19050" dir="5400000" algn="bl" rotWithShape="0">
              <a:srgbClr val="000000">
                <a:alpha val="50000"/>
              </a:srgbClr>
            </a:outerShdw>
          </a:effectLst>
        </p:spPr>
      </p:pic>
      <p:sp>
        <p:nvSpPr>
          <p:cNvPr id="97" name="Shape 97"/>
          <p:cNvSpPr txBox="1"/>
          <p:nvPr/>
        </p:nvSpPr>
        <p:spPr>
          <a:xfrm>
            <a:off x="25975" y="4628625"/>
            <a:ext cx="3318900" cy="2151300"/>
          </a:xfrm>
          <a:prstGeom prst="rect">
            <a:avLst/>
          </a:prstGeom>
          <a:solidFill>
            <a:srgbClr val="FFFFFF"/>
          </a:solidFill>
          <a:ln>
            <a:noFill/>
          </a:ln>
        </p:spPr>
        <p:txBody>
          <a:bodyPr spcFirstLastPara="1" wrap="square" lIns="91425" tIns="91425" rIns="91425" bIns="91425" anchor="ctr" anchorCtr="0">
            <a:noAutofit/>
          </a:bodyPr>
          <a:lstStyle/>
          <a:p>
            <a:pPr marL="0" lvl="0" indent="0" rtl="0">
              <a:spcBef>
                <a:spcPts val="320"/>
              </a:spcBef>
              <a:spcAft>
                <a:spcPts val="0"/>
              </a:spcAft>
              <a:buNone/>
            </a:pPr>
            <a:r>
              <a:rPr lang="en-US" sz="1500">
                <a:solidFill>
                  <a:schemeClr val="dk1"/>
                </a:solidFill>
              </a:rPr>
              <a:t>The </a:t>
            </a:r>
            <a:r>
              <a:rPr lang="en-US" sz="1600">
                <a:solidFill>
                  <a:schemeClr val="dk1"/>
                </a:solidFill>
              </a:rPr>
              <a:t>corpus is highly heterogeneous, contains gaps and biases. </a:t>
            </a:r>
            <a:endParaRPr sz="1600">
              <a:solidFill>
                <a:schemeClr val="dk1"/>
              </a:solidFill>
            </a:endParaRPr>
          </a:p>
          <a:p>
            <a:pPr marL="0" lvl="0" indent="0" rtl="0">
              <a:spcBef>
                <a:spcPts val="320"/>
              </a:spcBef>
              <a:spcAft>
                <a:spcPts val="0"/>
              </a:spcAft>
              <a:buNone/>
            </a:pPr>
            <a:r>
              <a:rPr lang="en-US" sz="1600">
                <a:solidFill>
                  <a:schemeClr val="dk1"/>
                </a:solidFill>
              </a:rPr>
              <a:t>Users do not have advanced skills in data analysis. </a:t>
            </a:r>
            <a:endParaRPr sz="1600">
              <a:solidFill>
                <a:schemeClr val="dk1"/>
              </a:solidFill>
            </a:endParaRPr>
          </a:p>
          <a:p>
            <a:pPr marL="0" lvl="0" indent="0" rtl="0">
              <a:spcBef>
                <a:spcPts val="320"/>
              </a:spcBef>
              <a:spcAft>
                <a:spcPts val="0"/>
              </a:spcAft>
              <a:buNone/>
            </a:pPr>
            <a:r>
              <a:rPr lang="en-US" sz="1600">
                <a:solidFill>
                  <a:schemeClr val="dk1"/>
                </a:solidFill>
              </a:rPr>
              <a:t>BLIZAAR therefore focuses on corpus exploration and content discovery.</a:t>
            </a:r>
            <a:endParaRPr sz="1600">
              <a:solidFill>
                <a:schemeClr val="dk1"/>
              </a:solidFill>
            </a:endParaRPr>
          </a:p>
        </p:txBody>
      </p:sp>
      <p:sp>
        <p:nvSpPr>
          <p:cNvPr id="98" name="Shape 98"/>
          <p:cNvSpPr txBox="1"/>
          <p:nvPr/>
        </p:nvSpPr>
        <p:spPr>
          <a:xfrm>
            <a:off x="5490650" y="5392500"/>
            <a:ext cx="43746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t>Documents: ca. 18.000</a:t>
            </a:r>
            <a:endParaRPr sz="1200"/>
          </a:p>
          <a:p>
            <a:pPr marL="0" lvl="0" indent="0">
              <a:spcBef>
                <a:spcPts val="0"/>
              </a:spcBef>
              <a:spcAft>
                <a:spcPts val="0"/>
              </a:spcAft>
              <a:buNone/>
            </a:pPr>
            <a:r>
              <a:rPr lang="en-US" sz="1200"/>
              <a:t>Nodes: ca. 150.000</a:t>
            </a:r>
            <a:endParaRPr sz="1200"/>
          </a:p>
          <a:p>
            <a:pPr marL="0" lvl="0" indent="0">
              <a:spcBef>
                <a:spcPts val="0"/>
              </a:spcBef>
              <a:spcAft>
                <a:spcPts val="0"/>
              </a:spcAft>
              <a:buNone/>
            </a:pPr>
            <a:r>
              <a:rPr lang="en-US" sz="1200"/>
              <a:t>Edges: ca. 1 Million</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b="1"/>
          </a:p>
          <a:p>
            <a:pPr marL="0" lvl="0" indent="0">
              <a:spcBef>
                <a:spcPts val="320"/>
              </a:spcBef>
              <a:spcAft>
                <a:spcPts val="0"/>
              </a:spcAft>
              <a:buNone/>
            </a:pPr>
            <a:r>
              <a:rPr lang="en-US" b="1"/>
              <a:t>(1) Content overview</a:t>
            </a:r>
            <a:endParaRPr/>
          </a:p>
          <a:p>
            <a:pPr marL="0" lvl="0" indent="0">
              <a:spcBef>
                <a:spcPts val="320"/>
              </a:spcBef>
              <a:spcAft>
                <a:spcPts val="0"/>
              </a:spcAft>
              <a:buNone/>
            </a:pPr>
            <a:endParaRPr/>
          </a:p>
          <a:p>
            <a:pPr marL="0" lvl="0" indent="0">
              <a:spcBef>
                <a:spcPts val="320"/>
              </a:spcBef>
              <a:spcAft>
                <a:spcPts val="0"/>
              </a:spcAft>
              <a:buNone/>
            </a:pPr>
            <a:r>
              <a:rPr lang="en-US"/>
              <a:t>I would like to have an </a:t>
            </a:r>
            <a:r>
              <a:rPr lang="en-US" b="1"/>
              <a:t>overview</a:t>
            </a:r>
            <a:r>
              <a:rPr lang="en-US"/>
              <a:t> of how a </a:t>
            </a:r>
            <a:r>
              <a:rPr lang="en-US" b="1"/>
              <a:t>specific</a:t>
            </a:r>
            <a:r>
              <a:rPr lang="en-US"/>
              <a:t> person/institution/location is represented in the corpus and of the other entities with whom they are mentioned. This helps me to decide which documents I want to study in greater detail. </a:t>
            </a:r>
            <a:endParaRPr/>
          </a:p>
          <a:p>
            <a:pPr marL="0" lvl="0" indent="0">
              <a:spcBef>
                <a:spcPts val="320"/>
              </a:spcBef>
              <a:spcAft>
                <a:spcPts val="0"/>
              </a:spcAft>
              <a:buNone/>
            </a:pPr>
            <a:endParaRPr/>
          </a:p>
          <a:p>
            <a:pPr marL="0" lvl="0" indent="0">
              <a:spcBef>
                <a:spcPts val="320"/>
              </a:spcBef>
              <a:spcAft>
                <a:spcPts val="0"/>
              </a:spcAft>
              <a:buNone/>
            </a:pPr>
            <a:endParaRPr/>
          </a:p>
          <a:p>
            <a:pPr marL="0" lvl="0" indent="0">
              <a:spcBef>
                <a:spcPts val="320"/>
              </a:spcBef>
              <a:spcAft>
                <a:spcPts val="0"/>
              </a:spcAft>
              <a:buNone/>
            </a:pPr>
            <a:r>
              <a:rPr lang="en-US" b="1"/>
              <a:t>(2) Query knowledge expansion</a:t>
            </a:r>
            <a:endParaRPr/>
          </a:p>
          <a:p>
            <a:pPr marL="0" lvl="0" indent="0">
              <a:spcBef>
                <a:spcPts val="320"/>
              </a:spcBef>
              <a:spcAft>
                <a:spcPts val="0"/>
              </a:spcAft>
              <a:buNone/>
            </a:pPr>
            <a:endParaRPr/>
          </a:p>
          <a:p>
            <a:pPr marL="0" lvl="0" indent="0">
              <a:spcBef>
                <a:spcPts val="320"/>
              </a:spcBef>
              <a:spcAft>
                <a:spcPts val="0"/>
              </a:spcAft>
              <a:buNone/>
            </a:pPr>
            <a:r>
              <a:rPr lang="en-US"/>
              <a:t>I am interested in a </a:t>
            </a:r>
            <a:r>
              <a:rPr lang="en-US" b="1"/>
              <a:t>topic</a:t>
            </a:r>
            <a:r>
              <a:rPr lang="en-US"/>
              <a:t> but simple keywords are not suitable to retrieve relevant documents. Starting with my limited knowledge of the topic I want to receive </a:t>
            </a:r>
            <a:r>
              <a:rPr lang="en-US" b="1"/>
              <a:t>suggestions</a:t>
            </a:r>
            <a:r>
              <a:rPr lang="en-US"/>
              <a:t> for promising contents and additional keywords which can </a:t>
            </a:r>
            <a:r>
              <a:rPr lang="en-US" b="1"/>
              <a:t>guide</a:t>
            </a:r>
            <a:r>
              <a:rPr lang="en-US"/>
              <a:t> my exploration.</a:t>
            </a:r>
            <a:endParaRPr/>
          </a:p>
          <a:p>
            <a:pPr marL="0" lvl="0" indent="0">
              <a:spcBef>
                <a:spcPts val="320"/>
              </a:spcBef>
              <a:spcAft>
                <a:spcPts val="0"/>
              </a:spcAft>
              <a:buNone/>
            </a:pPr>
            <a:endParaRPr/>
          </a:p>
        </p:txBody>
      </p:sp>
      <p:sp>
        <p:nvSpPr>
          <p:cNvPr id="105" name="Shape 105"/>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DH use case: User stories</a:t>
            </a:r>
            <a:endParaRPr/>
          </a:p>
        </p:txBody>
      </p:sp>
      <p:sp>
        <p:nvSpPr>
          <p:cNvPr id="106" name="Shape 106"/>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583987" y="1440000"/>
            <a:ext cx="8170500" cy="4860000"/>
          </a:xfrm>
          <a:prstGeom prst="rect">
            <a:avLst/>
          </a:prstGeom>
        </p:spPr>
        <p:txBody>
          <a:bodyPr spcFirstLastPara="1" wrap="square" lIns="91425" tIns="91425" rIns="91425" bIns="91425" anchor="t" anchorCtr="0">
            <a:noAutofit/>
          </a:bodyPr>
          <a:lstStyle/>
          <a:p>
            <a:pPr marL="0" lvl="0" indent="0">
              <a:spcBef>
                <a:spcPts val="320"/>
              </a:spcBef>
              <a:spcAft>
                <a:spcPts val="0"/>
              </a:spcAft>
              <a:buNone/>
            </a:pPr>
            <a:endParaRPr/>
          </a:p>
          <a:p>
            <a:pPr marL="0" lvl="0" indent="0">
              <a:spcBef>
                <a:spcPts val="320"/>
              </a:spcBef>
              <a:spcAft>
                <a:spcPts val="0"/>
              </a:spcAft>
              <a:buNone/>
            </a:pPr>
            <a:r>
              <a:rPr lang="en-US" b="1"/>
              <a:t>(3) Explore search results</a:t>
            </a:r>
            <a:endParaRPr/>
          </a:p>
          <a:p>
            <a:pPr marL="0" lvl="0" indent="0">
              <a:spcBef>
                <a:spcPts val="320"/>
              </a:spcBef>
              <a:spcAft>
                <a:spcPts val="0"/>
              </a:spcAft>
              <a:buNone/>
            </a:pPr>
            <a:endParaRPr/>
          </a:p>
          <a:p>
            <a:pPr marL="0" lvl="0" indent="0">
              <a:spcBef>
                <a:spcPts val="320"/>
              </a:spcBef>
              <a:spcAft>
                <a:spcPts val="0"/>
              </a:spcAft>
              <a:buNone/>
            </a:pPr>
            <a:r>
              <a:rPr lang="en-US"/>
              <a:t>I am interested in a broader topic but am </a:t>
            </a:r>
            <a:r>
              <a:rPr lang="en-US" b="1"/>
              <a:t>overwhelmed</a:t>
            </a:r>
            <a:r>
              <a:rPr lang="en-US"/>
              <a:t> by the very large number of diverse search results. I want to be able to </a:t>
            </a:r>
            <a:r>
              <a:rPr lang="en-US" b="1"/>
              <a:t>dissect and organize</a:t>
            </a:r>
            <a:r>
              <a:rPr lang="en-US"/>
              <a:t> these results and understand how they are related to each other and their attribute values.</a:t>
            </a:r>
            <a:endParaRPr/>
          </a:p>
          <a:p>
            <a:pPr marL="0" lvl="0" indent="0">
              <a:spcBef>
                <a:spcPts val="320"/>
              </a:spcBef>
              <a:spcAft>
                <a:spcPts val="0"/>
              </a:spcAft>
              <a:buNone/>
            </a:pPr>
            <a:endParaRPr/>
          </a:p>
          <a:p>
            <a:pPr marL="0" lvl="0" indent="0">
              <a:spcBef>
                <a:spcPts val="320"/>
              </a:spcBef>
              <a:spcAft>
                <a:spcPts val="0"/>
              </a:spcAft>
              <a:buNone/>
            </a:pPr>
            <a:endParaRPr/>
          </a:p>
          <a:p>
            <a:pPr marL="0" lvl="0" indent="0">
              <a:spcBef>
                <a:spcPts val="320"/>
              </a:spcBef>
              <a:spcAft>
                <a:spcPts val="0"/>
              </a:spcAft>
              <a:buNone/>
            </a:pPr>
            <a:r>
              <a:rPr lang="en-US" b="1"/>
              <a:t>(4) Entity comparison</a:t>
            </a:r>
            <a:endParaRPr/>
          </a:p>
          <a:p>
            <a:pPr marL="0" lvl="0" indent="0">
              <a:spcBef>
                <a:spcPts val="320"/>
              </a:spcBef>
              <a:spcAft>
                <a:spcPts val="0"/>
              </a:spcAft>
              <a:buNone/>
            </a:pPr>
            <a:endParaRPr/>
          </a:p>
          <a:p>
            <a:pPr marL="0" lvl="0" indent="0">
              <a:spcBef>
                <a:spcPts val="320"/>
              </a:spcBef>
              <a:spcAft>
                <a:spcPts val="0"/>
              </a:spcAft>
              <a:buNone/>
            </a:pPr>
            <a:r>
              <a:rPr lang="en-US"/>
              <a:t>I want to </a:t>
            </a:r>
            <a:r>
              <a:rPr lang="en-US" b="1"/>
              <a:t>compare</a:t>
            </a:r>
            <a:r>
              <a:rPr lang="en-US"/>
              <a:t> specific entities (persons, institutions, locations, but also collections) in the corpus so as to get a better understanding of their presence in the corpus. I want to study how the </a:t>
            </a:r>
            <a:r>
              <a:rPr lang="en-US" b="1"/>
              <a:t>contexts</a:t>
            </a:r>
            <a:r>
              <a:rPr lang="en-US"/>
              <a:t> (entities) in which they appear </a:t>
            </a:r>
            <a:r>
              <a:rPr lang="en-US" b="1"/>
              <a:t>change over time</a:t>
            </a:r>
            <a:r>
              <a:rPr lang="en-US"/>
              <a:t>. I want to explore links between the entities I compare.</a:t>
            </a:r>
            <a:endParaRPr/>
          </a:p>
          <a:p>
            <a:pPr marL="0" lvl="0" indent="0">
              <a:spcBef>
                <a:spcPts val="320"/>
              </a:spcBef>
              <a:spcAft>
                <a:spcPts val="0"/>
              </a:spcAft>
              <a:buNone/>
            </a:pPr>
            <a:r>
              <a:rPr lang="en-US"/>
              <a:t> </a:t>
            </a:r>
            <a:endParaRPr/>
          </a:p>
          <a:p>
            <a:pPr marL="0" lvl="0" indent="0">
              <a:spcBef>
                <a:spcPts val="320"/>
              </a:spcBef>
              <a:spcAft>
                <a:spcPts val="0"/>
              </a:spcAft>
              <a:buNone/>
            </a:pPr>
            <a:endParaRPr/>
          </a:p>
        </p:txBody>
      </p:sp>
      <p:sp>
        <p:nvSpPr>
          <p:cNvPr id="113" name="Shape 113"/>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DH use case: User stories</a:t>
            </a:r>
            <a:endParaRPr/>
          </a:p>
        </p:txBody>
      </p:sp>
      <p:sp>
        <p:nvSpPr>
          <p:cNvPr id="114" name="Shape 114"/>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6008600" y="1124963"/>
            <a:ext cx="2990850" cy="2371725"/>
          </a:xfrm>
          <a:prstGeom prst="rect">
            <a:avLst/>
          </a:prstGeom>
          <a:noFill/>
          <a:ln>
            <a:noFill/>
          </a:ln>
        </p:spPr>
      </p:pic>
      <p:sp>
        <p:nvSpPr>
          <p:cNvPr id="121" name="Shape 121"/>
          <p:cNvSpPr txBox="1">
            <a:spLocks noGrp="1"/>
          </p:cNvSpPr>
          <p:nvPr>
            <p:ph type="body" idx="1"/>
          </p:nvPr>
        </p:nvSpPr>
        <p:spPr>
          <a:xfrm>
            <a:off x="486762" y="1440000"/>
            <a:ext cx="8170500" cy="4860000"/>
          </a:xfrm>
          <a:prstGeom prst="rect">
            <a:avLst/>
          </a:prstGeom>
        </p:spPr>
        <p:txBody>
          <a:bodyPr spcFirstLastPara="1" wrap="square" lIns="91425" tIns="91425" rIns="91425" bIns="91425" anchor="t" anchorCtr="0">
            <a:noAutofit/>
          </a:bodyPr>
          <a:lstStyle/>
          <a:p>
            <a:pPr marL="457200" lvl="0" indent="-330200">
              <a:spcBef>
                <a:spcPts val="320"/>
              </a:spcBef>
              <a:spcAft>
                <a:spcPts val="0"/>
              </a:spcAft>
              <a:buSzPts val="1600"/>
              <a:buChar char="•"/>
            </a:pPr>
            <a:r>
              <a:rPr lang="en-US"/>
              <a:t>The classic multilayer networks use case</a:t>
            </a:r>
            <a:endParaRPr/>
          </a:p>
          <a:p>
            <a:pPr marL="914400" lvl="1" indent="-323850" rtl="0">
              <a:spcBef>
                <a:spcPts val="0"/>
              </a:spcBef>
              <a:spcAft>
                <a:spcPts val="0"/>
              </a:spcAft>
              <a:buSzPts val="1500"/>
              <a:buChar char="•"/>
            </a:pPr>
            <a:r>
              <a:rPr lang="en-US"/>
              <a:t>‘omics Layers (Proteomics, metabolomics, genomics)</a:t>
            </a:r>
            <a:endParaRPr/>
          </a:p>
          <a:p>
            <a:pPr marL="457200" lvl="0" indent="0" rtl="0">
              <a:spcBef>
                <a:spcPts val="320"/>
              </a:spcBef>
              <a:spcAft>
                <a:spcPts val="0"/>
              </a:spcAft>
              <a:buNone/>
            </a:pPr>
            <a:endParaRPr/>
          </a:p>
          <a:p>
            <a:pPr marL="0" lvl="0" indent="0" rtl="0">
              <a:spcBef>
                <a:spcPts val="320"/>
              </a:spcBef>
              <a:spcAft>
                <a:spcPts val="0"/>
              </a:spcAft>
              <a:buNone/>
            </a:pPr>
            <a:endParaRPr/>
          </a:p>
          <a:p>
            <a:pPr marL="457200" lvl="0" indent="-330200" rtl="0">
              <a:spcBef>
                <a:spcPts val="320"/>
              </a:spcBef>
              <a:spcAft>
                <a:spcPts val="0"/>
              </a:spcAft>
              <a:buSzPts val="1600"/>
              <a:buChar char="•"/>
            </a:pPr>
            <a:r>
              <a:rPr lang="en-US"/>
              <a:t>Each layer can be analysed individually</a:t>
            </a:r>
            <a:endParaRPr/>
          </a:p>
          <a:p>
            <a:pPr marL="914400" lvl="1" indent="-323850" rtl="0">
              <a:spcBef>
                <a:spcPts val="0"/>
              </a:spcBef>
              <a:spcAft>
                <a:spcPts val="0"/>
              </a:spcAft>
              <a:buSzPts val="1500"/>
              <a:buChar char="•"/>
            </a:pPr>
            <a:r>
              <a:rPr lang="en-US"/>
              <a:t>All part of the same system</a:t>
            </a:r>
            <a:endParaRPr/>
          </a:p>
          <a:p>
            <a:pPr marL="0" lvl="0" indent="0" rtl="0">
              <a:spcBef>
                <a:spcPts val="320"/>
              </a:spcBef>
              <a:spcAft>
                <a:spcPts val="0"/>
              </a:spcAft>
              <a:buNone/>
            </a:pPr>
            <a:endParaRPr/>
          </a:p>
          <a:p>
            <a:pPr marL="457200" lvl="0" indent="-330200" rtl="0">
              <a:spcBef>
                <a:spcPts val="320"/>
              </a:spcBef>
              <a:spcAft>
                <a:spcPts val="0"/>
              </a:spcAft>
              <a:buSzPts val="1600"/>
              <a:buChar char="•"/>
            </a:pPr>
            <a:r>
              <a:rPr lang="en-US"/>
              <a:t>But they interact</a:t>
            </a:r>
            <a:endParaRPr/>
          </a:p>
          <a:p>
            <a:pPr marL="914400" lvl="1" indent="-323850" rtl="0">
              <a:spcBef>
                <a:spcPts val="0"/>
              </a:spcBef>
              <a:spcAft>
                <a:spcPts val="0"/>
              </a:spcAft>
              <a:buSzPts val="1500"/>
              <a:buChar char="•"/>
            </a:pPr>
            <a:r>
              <a:rPr lang="en-US"/>
              <a:t>Proteins may interact with metabolites as enzymes</a:t>
            </a:r>
            <a:endParaRPr/>
          </a:p>
          <a:p>
            <a:pPr marL="914400" lvl="1" indent="-323850" rtl="0">
              <a:spcBef>
                <a:spcPts val="0"/>
              </a:spcBef>
              <a:spcAft>
                <a:spcPts val="0"/>
              </a:spcAft>
              <a:buSzPts val="1500"/>
              <a:buChar char="•"/>
            </a:pPr>
            <a:r>
              <a:rPr lang="en-US"/>
              <a:t>Proteins play a role in genomics (interaction with RNA/DNA)</a:t>
            </a:r>
            <a:endParaRPr/>
          </a:p>
          <a:p>
            <a:pPr marL="914400" lvl="1" indent="-323850" rtl="0">
              <a:spcBef>
                <a:spcPts val="0"/>
              </a:spcBef>
              <a:spcAft>
                <a:spcPts val="0"/>
              </a:spcAft>
              <a:buSzPts val="1500"/>
              <a:buChar char="•"/>
            </a:pPr>
            <a:r>
              <a:rPr lang="en-US"/>
              <a:t>...</a:t>
            </a:r>
            <a:endParaRPr/>
          </a:p>
          <a:p>
            <a:pPr marL="457200" lvl="0" indent="0" rtl="0">
              <a:spcBef>
                <a:spcPts val="320"/>
              </a:spcBef>
              <a:spcAft>
                <a:spcPts val="0"/>
              </a:spcAft>
              <a:buNone/>
            </a:pPr>
            <a:endParaRPr/>
          </a:p>
          <a:p>
            <a:pPr marL="457200" lvl="0" indent="-330200" rtl="0">
              <a:spcBef>
                <a:spcPts val="320"/>
              </a:spcBef>
              <a:spcAft>
                <a:spcPts val="0"/>
              </a:spcAft>
              <a:buSzPts val="1600"/>
              <a:buChar char="•"/>
            </a:pPr>
            <a:r>
              <a:rPr lang="en-US"/>
              <a:t>Other layer divisions</a:t>
            </a:r>
            <a:endParaRPr/>
          </a:p>
          <a:p>
            <a:pPr marL="914400" lvl="1" indent="-323850" rtl="0">
              <a:spcBef>
                <a:spcPts val="0"/>
              </a:spcBef>
              <a:spcAft>
                <a:spcPts val="0"/>
              </a:spcAft>
              <a:buSzPts val="1500"/>
              <a:buChar char="•"/>
            </a:pPr>
            <a:r>
              <a:rPr lang="en-US"/>
              <a:t>Biological pathway, species, time...</a:t>
            </a:r>
            <a:endParaRPr/>
          </a:p>
          <a:p>
            <a:pPr marL="0" lvl="0" indent="0" rtl="0">
              <a:spcBef>
                <a:spcPts val="320"/>
              </a:spcBef>
              <a:spcAft>
                <a:spcPts val="0"/>
              </a:spcAft>
              <a:buNone/>
            </a:pPr>
            <a:endParaRPr/>
          </a:p>
          <a:p>
            <a:pPr marL="457200" lvl="0" indent="-330200" rtl="0">
              <a:spcBef>
                <a:spcPts val="320"/>
              </a:spcBef>
              <a:spcAft>
                <a:spcPts val="0"/>
              </a:spcAft>
              <a:buSzPts val="1600"/>
              <a:buChar char="•"/>
            </a:pPr>
            <a:r>
              <a:rPr lang="en-US"/>
              <a:t>Vast amounts of data produced by decades of experiments</a:t>
            </a:r>
            <a:endParaRPr/>
          </a:p>
          <a:p>
            <a:pPr marL="914400" lvl="1" indent="-323850" rtl="0">
              <a:spcBef>
                <a:spcPts val="0"/>
              </a:spcBef>
              <a:spcAft>
                <a:spcPts val="0"/>
              </a:spcAft>
              <a:buSzPts val="1500"/>
              <a:buChar char="•"/>
            </a:pPr>
            <a:r>
              <a:rPr lang="en-US"/>
              <a:t>And classification data</a:t>
            </a:r>
            <a:endParaRPr/>
          </a:p>
          <a:p>
            <a:pPr marL="914400" lvl="1" indent="-323850" rtl="0">
              <a:spcBef>
                <a:spcPts val="0"/>
              </a:spcBef>
              <a:spcAft>
                <a:spcPts val="0"/>
              </a:spcAft>
              <a:buSzPts val="1500"/>
              <a:buChar char="•"/>
            </a:pPr>
            <a:r>
              <a:rPr lang="en-US"/>
              <a:t>10s of millions of relationships in a biological database</a:t>
            </a:r>
            <a:endParaRPr/>
          </a:p>
          <a:p>
            <a:pPr marL="1371600" lvl="2" indent="-317500" rtl="0">
              <a:spcBef>
                <a:spcPts val="0"/>
              </a:spcBef>
              <a:spcAft>
                <a:spcPts val="0"/>
              </a:spcAft>
              <a:buSzPts val="1400"/>
              <a:buChar char="•"/>
            </a:pPr>
            <a:r>
              <a:rPr lang="en-US"/>
              <a:t>…. Where to start?</a:t>
            </a:r>
            <a:endParaRPr/>
          </a:p>
          <a:p>
            <a:pPr marL="914400" lvl="0" indent="0">
              <a:spcBef>
                <a:spcPts val="320"/>
              </a:spcBef>
              <a:spcAft>
                <a:spcPts val="0"/>
              </a:spcAft>
              <a:buNone/>
            </a:pPr>
            <a:endParaRPr/>
          </a:p>
        </p:txBody>
      </p:sp>
      <p:sp>
        <p:nvSpPr>
          <p:cNvPr id="122" name="Shape 122"/>
          <p:cNvSpPr txBox="1">
            <a:spLocks noGrp="1"/>
          </p:cNvSpPr>
          <p:nvPr>
            <p:ph type="title"/>
          </p:nvPr>
        </p:nvSpPr>
        <p:spPr>
          <a:xfrm>
            <a:off x="584200" y="171810"/>
            <a:ext cx="6299100" cy="99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Biology use case</a:t>
            </a:r>
            <a:endParaRPr/>
          </a:p>
        </p:txBody>
      </p:sp>
      <p:sp>
        <p:nvSpPr>
          <p:cNvPr id="123" name="Shape 123"/>
          <p:cNvSpPr txBox="1">
            <a:spLocks noGrp="1"/>
          </p:cNvSpPr>
          <p:nvPr>
            <p:ph type="sldNum" idx="12"/>
          </p:nvPr>
        </p:nvSpPr>
        <p:spPr>
          <a:xfrm>
            <a:off x="7891462" y="6492875"/>
            <a:ext cx="8637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2_Template_LIST">
  <a:themeElements>
    <a:clrScheme name="LIST">
      <a:dk1>
        <a:srgbClr val="141313"/>
      </a:dk1>
      <a:lt1>
        <a:srgbClr val="FFFFFF"/>
      </a:lt1>
      <a:dk2>
        <a:srgbClr val="00A0AE"/>
      </a:dk2>
      <a:lt2>
        <a:srgbClr val="EEECE1"/>
      </a:lt2>
      <a:accent1>
        <a:srgbClr val="00A0AE"/>
      </a:accent1>
      <a:accent2>
        <a:srgbClr val="CE0042"/>
      </a:accent2>
      <a:accent3>
        <a:srgbClr val="3D223B"/>
      </a:accent3>
      <a:accent4>
        <a:srgbClr val="009390"/>
      </a:accent4>
      <a:accent5>
        <a:srgbClr val="272336"/>
      </a:accent5>
      <a:accent6>
        <a:srgbClr val="141313"/>
      </a:accent6>
      <a:hlink>
        <a:srgbClr val="00A0AE"/>
      </a:hlink>
      <a:folHlink>
        <a:srgbClr val="CE00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plate_LIST">
  <a:themeElements>
    <a:clrScheme name="LIST">
      <a:dk1>
        <a:srgbClr val="141313"/>
      </a:dk1>
      <a:lt1>
        <a:srgbClr val="FFFFFF"/>
      </a:lt1>
      <a:dk2>
        <a:srgbClr val="00A0AE"/>
      </a:dk2>
      <a:lt2>
        <a:srgbClr val="EEECE1"/>
      </a:lt2>
      <a:accent1>
        <a:srgbClr val="00A0AE"/>
      </a:accent1>
      <a:accent2>
        <a:srgbClr val="CE0042"/>
      </a:accent2>
      <a:accent3>
        <a:srgbClr val="3D223B"/>
      </a:accent3>
      <a:accent4>
        <a:srgbClr val="009390"/>
      </a:accent4>
      <a:accent5>
        <a:srgbClr val="272336"/>
      </a:accent5>
      <a:accent6>
        <a:srgbClr val="141313"/>
      </a:accent6>
      <a:hlink>
        <a:srgbClr val="00A0AE"/>
      </a:hlink>
      <a:folHlink>
        <a:srgbClr val="CE00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2058</Words>
  <Application>Microsoft Macintosh PowerPoint</Application>
  <PresentationFormat>On-screen Show (4:3)</PresentationFormat>
  <Paragraphs>317</Paragraphs>
  <Slides>31</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2_Template_LIST</vt:lpstr>
      <vt:lpstr>4_Template_LIST</vt:lpstr>
      <vt:lpstr>BLIZAAR: VISUALIZATION OF MULTILAYER NETWORKS</vt:lpstr>
      <vt:lpstr>Visual analytics as a concept</vt:lpstr>
      <vt:lpstr>Visual analytics as a concept</vt:lpstr>
      <vt:lpstr>Why Multilayer Networks?</vt:lpstr>
      <vt:lpstr>Multilayer Network Data</vt:lpstr>
      <vt:lpstr>DH use case: Histograph dataset based on cvce.eu</vt:lpstr>
      <vt:lpstr>DH use case: User stories</vt:lpstr>
      <vt:lpstr>DH use case: User stories</vt:lpstr>
      <vt:lpstr>Biology use case</vt:lpstr>
      <vt:lpstr>Biological Data</vt:lpstr>
      <vt:lpstr>Biology use case: User stories</vt:lpstr>
      <vt:lpstr>Biology use case: User stories</vt:lpstr>
      <vt:lpstr>Design Considerations of BLIZAAR</vt:lpstr>
      <vt:lpstr>Use Case 1: Content Overview</vt:lpstr>
      <vt:lpstr>PowerPoint Presentation</vt:lpstr>
      <vt:lpstr>Building  and ego network</vt:lpstr>
      <vt:lpstr>PowerPoint Presentation</vt:lpstr>
      <vt:lpstr>PowerPoint Presentation</vt:lpstr>
      <vt:lpstr>PowerPoint Presentation</vt:lpstr>
      <vt:lpstr>Use Case 2: query expansion</vt:lpstr>
      <vt:lpstr>DOI</vt:lpstr>
      <vt:lpstr>PowerPoint Presentation</vt:lpstr>
      <vt:lpstr>Use Case 3: Explore search results </vt:lpstr>
      <vt:lpstr>PowerPoint Presentation</vt:lpstr>
      <vt:lpstr>PowerPoint Presentation</vt:lpstr>
      <vt:lpstr>PowerPoint Presentation</vt:lpstr>
      <vt:lpstr>Use Case 4: Entity comparison</vt:lpstr>
      <vt:lpstr>Layer  Comparison</vt:lpstr>
      <vt:lpstr>PowerPoint Presentation</vt:lpstr>
      <vt:lpstr>The End (ish)</vt:lpstr>
      <vt:lpstr>Architecture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BLIZAAR: VISUALIZATION OF MULTILAYER NETWORKS</dc:title>
  <cp:lastModifiedBy>Marten Düring</cp:lastModifiedBy>
  <cp:revision>2</cp:revision>
  <dcterms:modified xsi:type="dcterms:W3CDTF">2018-04-24T09:09:28Z</dcterms:modified>
</cp:coreProperties>
</file>